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801600" cy="9601200" type="A3"/>
  <p:notesSz cx="6858000" cy="9144000"/>
  <p:defaultTextStyle>
    <a:defPPr>
      <a:defRPr lang="ru-RU"/>
    </a:defPPr>
    <a:lvl1pPr marL="0" algn="l" defTabSz="127947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1pPr>
    <a:lvl2pPr marL="639735" algn="l" defTabSz="127947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2pPr>
    <a:lvl3pPr marL="1279470" algn="l" defTabSz="127947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3pPr>
    <a:lvl4pPr marL="1919202" algn="l" defTabSz="127947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4pPr>
    <a:lvl5pPr marL="2558936" algn="l" defTabSz="127947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5pPr>
    <a:lvl6pPr marL="3198668" algn="l" defTabSz="127947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6pPr>
    <a:lvl7pPr marL="3838403" algn="l" defTabSz="127947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7pPr>
    <a:lvl8pPr marL="4478136" algn="l" defTabSz="127947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8pPr>
    <a:lvl9pPr marL="5117870" algn="l" defTabSz="127947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24">
          <p15:clr>
            <a:srgbClr val="A4A3A4"/>
          </p15:clr>
        </p15:guide>
        <p15:guide id="2" pos="403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5799" autoAdjust="0"/>
    <p:restoredTop sz="94660"/>
  </p:normalViewPr>
  <p:slideViewPr>
    <p:cSldViewPr>
      <p:cViewPr varScale="1">
        <p:scale>
          <a:sx n="81" d="100"/>
          <a:sy n="81" d="100"/>
        </p:scale>
        <p:origin x="1542" y="-516"/>
      </p:cViewPr>
      <p:guideLst>
        <p:guide orient="horz" pos="3024"/>
        <p:guide pos="403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D1CC10-5F01-48FE-A41C-98681797AC82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FC9EA9A-5008-4BA3-AB5B-D972F75C8DA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12858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79470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39735" algn="l" defTabSz="1279470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79470" algn="l" defTabSz="1279470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19202" algn="l" defTabSz="1279470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58936" algn="l" defTabSz="1279470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198668" algn="l" defTabSz="1279470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38403" algn="l" defTabSz="1279470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478136" algn="l" defTabSz="1279470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17870" algn="l" defTabSz="1279470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FC9EA9A-5008-4BA3-AB5B-D972F75C8DA9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324161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960120" y="2982601"/>
            <a:ext cx="10881360" cy="205803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920240" y="5440680"/>
            <a:ext cx="8961120" cy="24536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397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794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19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5589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1986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838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4781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1178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9281160" y="384498"/>
            <a:ext cx="2880360" cy="819213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40080" y="384498"/>
            <a:ext cx="8427720" cy="819213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11239" y="6169666"/>
            <a:ext cx="10881360" cy="1906905"/>
          </a:xfrm>
        </p:spPr>
        <p:txBody>
          <a:bodyPr anchor="t"/>
          <a:lstStyle>
            <a:lvl1pPr algn="l">
              <a:defRPr sz="56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011239" y="4069400"/>
            <a:ext cx="10881360" cy="2100262"/>
          </a:xfrm>
        </p:spPr>
        <p:txBody>
          <a:bodyPr anchor="b"/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639735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2pPr>
            <a:lvl3pPr marL="127947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91920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55893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3198668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83840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447813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511787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40080" y="2240282"/>
            <a:ext cx="5654040" cy="6336348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6507480" y="2240282"/>
            <a:ext cx="5654040" cy="6336348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40082" y="2149159"/>
            <a:ext cx="5656263" cy="895667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9735" indent="0">
              <a:buNone/>
              <a:defRPr sz="2800" b="1"/>
            </a:lvl2pPr>
            <a:lvl3pPr marL="1279470" indent="0">
              <a:buNone/>
              <a:defRPr sz="2500" b="1"/>
            </a:lvl3pPr>
            <a:lvl4pPr marL="1919202" indent="0">
              <a:buNone/>
              <a:defRPr sz="2100" b="1"/>
            </a:lvl4pPr>
            <a:lvl5pPr marL="2558936" indent="0">
              <a:buNone/>
              <a:defRPr sz="2100" b="1"/>
            </a:lvl5pPr>
            <a:lvl6pPr marL="3198668" indent="0">
              <a:buNone/>
              <a:defRPr sz="2100" b="1"/>
            </a:lvl6pPr>
            <a:lvl7pPr marL="3838403" indent="0">
              <a:buNone/>
              <a:defRPr sz="2100" b="1"/>
            </a:lvl7pPr>
            <a:lvl8pPr marL="4478136" indent="0">
              <a:buNone/>
              <a:defRPr sz="2100" b="1"/>
            </a:lvl8pPr>
            <a:lvl9pPr marL="5117870" indent="0">
              <a:buNone/>
              <a:defRPr sz="21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640082" y="3044826"/>
            <a:ext cx="5656263" cy="5531803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503037" y="2149159"/>
            <a:ext cx="5658487" cy="895667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9735" indent="0">
              <a:buNone/>
              <a:defRPr sz="2800" b="1"/>
            </a:lvl2pPr>
            <a:lvl3pPr marL="1279470" indent="0">
              <a:buNone/>
              <a:defRPr sz="2500" b="1"/>
            </a:lvl3pPr>
            <a:lvl4pPr marL="1919202" indent="0">
              <a:buNone/>
              <a:defRPr sz="2100" b="1"/>
            </a:lvl4pPr>
            <a:lvl5pPr marL="2558936" indent="0">
              <a:buNone/>
              <a:defRPr sz="2100" b="1"/>
            </a:lvl5pPr>
            <a:lvl6pPr marL="3198668" indent="0">
              <a:buNone/>
              <a:defRPr sz="2100" b="1"/>
            </a:lvl6pPr>
            <a:lvl7pPr marL="3838403" indent="0">
              <a:buNone/>
              <a:defRPr sz="2100" b="1"/>
            </a:lvl7pPr>
            <a:lvl8pPr marL="4478136" indent="0">
              <a:buNone/>
              <a:defRPr sz="2100" b="1"/>
            </a:lvl8pPr>
            <a:lvl9pPr marL="5117870" indent="0">
              <a:buNone/>
              <a:defRPr sz="21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6503037" y="3044826"/>
            <a:ext cx="5658487" cy="5531803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40082" y="382270"/>
            <a:ext cx="4211639" cy="1626870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5072" y="382272"/>
            <a:ext cx="7156451" cy="8194358"/>
          </a:xfrm>
        </p:spPr>
        <p:txBody>
          <a:bodyPr/>
          <a:lstStyle>
            <a:lvl1pPr>
              <a:defRPr sz="4500"/>
            </a:lvl1pPr>
            <a:lvl2pPr>
              <a:defRPr sz="3900"/>
            </a:lvl2pPr>
            <a:lvl3pPr>
              <a:defRPr sz="33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40082" y="2009143"/>
            <a:ext cx="4211639" cy="6567488"/>
          </a:xfrm>
        </p:spPr>
        <p:txBody>
          <a:bodyPr/>
          <a:lstStyle>
            <a:lvl1pPr marL="0" indent="0">
              <a:buNone/>
              <a:defRPr sz="2000"/>
            </a:lvl1pPr>
            <a:lvl2pPr marL="639735" indent="0">
              <a:buNone/>
              <a:defRPr sz="1700"/>
            </a:lvl2pPr>
            <a:lvl3pPr marL="1279470" indent="0">
              <a:buNone/>
              <a:defRPr sz="1300"/>
            </a:lvl3pPr>
            <a:lvl4pPr marL="1919202" indent="0">
              <a:buNone/>
              <a:defRPr sz="1300"/>
            </a:lvl4pPr>
            <a:lvl5pPr marL="2558936" indent="0">
              <a:buNone/>
              <a:defRPr sz="1300"/>
            </a:lvl5pPr>
            <a:lvl6pPr marL="3198668" indent="0">
              <a:buNone/>
              <a:defRPr sz="1300"/>
            </a:lvl6pPr>
            <a:lvl7pPr marL="3838403" indent="0">
              <a:buNone/>
              <a:defRPr sz="1300"/>
            </a:lvl7pPr>
            <a:lvl8pPr marL="4478136" indent="0">
              <a:buNone/>
              <a:defRPr sz="1300"/>
            </a:lvl8pPr>
            <a:lvl9pPr marL="5117870" indent="0">
              <a:buNone/>
              <a:defRPr sz="13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09203" y="6720841"/>
            <a:ext cx="7680960" cy="793433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509203" y="857885"/>
            <a:ext cx="7680960" cy="5760720"/>
          </a:xfrm>
        </p:spPr>
        <p:txBody>
          <a:bodyPr/>
          <a:lstStyle>
            <a:lvl1pPr marL="0" indent="0">
              <a:buNone/>
              <a:defRPr sz="4500"/>
            </a:lvl1pPr>
            <a:lvl2pPr marL="639735" indent="0">
              <a:buNone/>
              <a:defRPr sz="3900"/>
            </a:lvl2pPr>
            <a:lvl3pPr marL="1279470" indent="0">
              <a:buNone/>
              <a:defRPr sz="3300"/>
            </a:lvl3pPr>
            <a:lvl4pPr marL="1919202" indent="0">
              <a:buNone/>
              <a:defRPr sz="2800"/>
            </a:lvl4pPr>
            <a:lvl5pPr marL="2558936" indent="0">
              <a:buNone/>
              <a:defRPr sz="2800"/>
            </a:lvl5pPr>
            <a:lvl6pPr marL="3198668" indent="0">
              <a:buNone/>
              <a:defRPr sz="2800"/>
            </a:lvl6pPr>
            <a:lvl7pPr marL="3838403" indent="0">
              <a:buNone/>
              <a:defRPr sz="2800"/>
            </a:lvl7pPr>
            <a:lvl8pPr marL="4478136" indent="0">
              <a:buNone/>
              <a:defRPr sz="2800"/>
            </a:lvl8pPr>
            <a:lvl9pPr marL="5117870" indent="0">
              <a:buNone/>
              <a:defRPr sz="28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2509203" y="7514274"/>
            <a:ext cx="7680960" cy="1126807"/>
          </a:xfrm>
        </p:spPr>
        <p:txBody>
          <a:bodyPr/>
          <a:lstStyle>
            <a:lvl1pPr marL="0" indent="0">
              <a:buNone/>
              <a:defRPr sz="2000"/>
            </a:lvl1pPr>
            <a:lvl2pPr marL="639735" indent="0">
              <a:buNone/>
              <a:defRPr sz="1700"/>
            </a:lvl2pPr>
            <a:lvl3pPr marL="1279470" indent="0">
              <a:buNone/>
              <a:defRPr sz="1300"/>
            </a:lvl3pPr>
            <a:lvl4pPr marL="1919202" indent="0">
              <a:buNone/>
              <a:defRPr sz="1300"/>
            </a:lvl4pPr>
            <a:lvl5pPr marL="2558936" indent="0">
              <a:buNone/>
              <a:defRPr sz="1300"/>
            </a:lvl5pPr>
            <a:lvl6pPr marL="3198668" indent="0">
              <a:buNone/>
              <a:defRPr sz="1300"/>
            </a:lvl6pPr>
            <a:lvl7pPr marL="3838403" indent="0">
              <a:buNone/>
              <a:defRPr sz="1300"/>
            </a:lvl7pPr>
            <a:lvl8pPr marL="4478136" indent="0">
              <a:buNone/>
              <a:defRPr sz="1300"/>
            </a:lvl8pPr>
            <a:lvl9pPr marL="5117870" indent="0">
              <a:buNone/>
              <a:defRPr sz="13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40080" y="384493"/>
            <a:ext cx="11521440" cy="1600200"/>
          </a:xfrm>
          <a:prstGeom prst="rect">
            <a:avLst/>
          </a:prstGeom>
        </p:spPr>
        <p:txBody>
          <a:bodyPr vert="horz" lIns="127945" tIns="63974" rIns="127945" bIns="63974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40080" y="2240282"/>
            <a:ext cx="11521440" cy="6336348"/>
          </a:xfrm>
          <a:prstGeom prst="rect">
            <a:avLst/>
          </a:prstGeom>
        </p:spPr>
        <p:txBody>
          <a:bodyPr vert="horz" lIns="127945" tIns="63974" rIns="127945" bIns="63974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40080" y="8898896"/>
            <a:ext cx="2987040" cy="511175"/>
          </a:xfrm>
          <a:prstGeom prst="rect">
            <a:avLst/>
          </a:prstGeom>
        </p:spPr>
        <p:txBody>
          <a:bodyPr vert="horz" lIns="127945" tIns="63974" rIns="127945" bIns="63974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13.10.2021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373880" y="8898896"/>
            <a:ext cx="4053840" cy="511175"/>
          </a:xfrm>
          <a:prstGeom prst="rect">
            <a:avLst/>
          </a:prstGeom>
        </p:spPr>
        <p:txBody>
          <a:bodyPr vert="horz" lIns="127945" tIns="63974" rIns="127945" bIns="63974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9174480" y="8898896"/>
            <a:ext cx="2987040" cy="511175"/>
          </a:xfrm>
          <a:prstGeom prst="rect">
            <a:avLst/>
          </a:prstGeom>
        </p:spPr>
        <p:txBody>
          <a:bodyPr vert="horz" lIns="127945" tIns="63974" rIns="127945" bIns="63974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279470" rtl="0" eaLnBrk="1" latinLnBrk="0" hangingPunct="1">
        <a:spcBef>
          <a:spcPct val="0"/>
        </a:spcBef>
        <a:buNone/>
        <a:defRPr sz="6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79801" indent="-479801" algn="l" defTabSz="1279470" rtl="0" eaLnBrk="1" latinLnBrk="0" hangingPunct="1">
        <a:spcBef>
          <a:spcPct val="20000"/>
        </a:spcBef>
        <a:buFont typeface="Arial" pitchFamily="34" charset="0"/>
        <a:buChar char="•"/>
        <a:defRPr sz="4500" kern="1200">
          <a:solidFill>
            <a:schemeClr val="tx1"/>
          </a:solidFill>
          <a:latin typeface="+mn-lt"/>
          <a:ea typeface="+mn-ea"/>
          <a:cs typeface="+mn-cs"/>
        </a:defRPr>
      </a:lvl1pPr>
      <a:lvl2pPr marL="1039568" indent="-399833" algn="l" defTabSz="1279470" rtl="0" eaLnBrk="1" latinLnBrk="0" hangingPunct="1">
        <a:spcBef>
          <a:spcPct val="20000"/>
        </a:spcBef>
        <a:buFont typeface="Arial" pitchFamily="34" charset="0"/>
        <a:buChar char="–"/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599335" indent="-319867" algn="l" defTabSz="1279470" rtl="0" eaLnBrk="1" latinLnBrk="0" hangingPunct="1">
        <a:spcBef>
          <a:spcPct val="20000"/>
        </a:spcBef>
        <a:buFont typeface="Arial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239066" indent="-319867" algn="l" defTabSz="127947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78800" indent="-319867" algn="l" defTabSz="1279470" rtl="0" eaLnBrk="1" latinLnBrk="0" hangingPunct="1">
        <a:spcBef>
          <a:spcPct val="20000"/>
        </a:spcBef>
        <a:buFont typeface="Arial" pitchFamily="34" charset="0"/>
        <a:buChar char="»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518535" indent="-319867" algn="l" defTabSz="1279470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158270" indent="-319867" algn="l" defTabSz="1279470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798003" indent="-319867" algn="l" defTabSz="1279470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437737" indent="-319867" algn="l" defTabSz="1279470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127947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35" algn="l" defTabSz="127947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79470" algn="l" defTabSz="127947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19202" algn="l" defTabSz="127947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58936" algn="l" defTabSz="127947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98668" algn="l" defTabSz="127947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38403" algn="l" defTabSz="127947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78136" algn="l" defTabSz="127947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117870" algn="l" defTabSz="1279470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899372" y="167417"/>
            <a:ext cx="7281850" cy="744751"/>
          </a:xfrm>
          <a:prstGeom prst="rect">
            <a:avLst/>
          </a:prstGeom>
          <a:noFill/>
        </p:spPr>
        <p:txBody>
          <a:bodyPr wrap="none" lIns="127945" tIns="63974" rIns="127945" bIns="63974" rtlCol="0">
            <a:spAutoFit/>
          </a:bodyPr>
          <a:lstStyle/>
          <a:p>
            <a:pPr algn="ctr"/>
            <a:r>
              <a:rPr lang="ru-RU" sz="2000" b="1" smtClean="0">
                <a:latin typeface="Times New Roman" pitchFamily="18" charset="0"/>
                <a:cs typeface="Times New Roman" pitchFamily="18" charset="0"/>
              </a:rPr>
              <a:t>Схема организации </a:t>
            </a:r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Главного управления МЧС России по Республике Марий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Эл</a:t>
            </a:r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113" name="Таблица 1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2824462"/>
              </p:ext>
            </p:extLst>
          </p:nvPr>
        </p:nvGraphicFramePr>
        <p:xfrm>
          <a:off x="5199319" y="1504849"/>
          <a:ext cx="2421105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8422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422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8422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8422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422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Начальник</a:t>
                      </a:r>
                      <a:r>
                        <a:rPr lang="ru-RU" sz="90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Главного управления</a:t>
                      </a:r>
                      <a:endParaRPr lang="ru-RU" sz="90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16" name="Таблица 1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3392226"/>
              </p:ext>
            </p:extLst>
          </p:nvPr>
        </p:nvGraphicFramePr>
        <p:xfrm>
          <a:off x="5203831" y="2137440"/>
          <a:ext cx="2421105" cy="594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8422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422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8422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8422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422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Первый заместитель </a:t>
                      </a:r>
                    </a:p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начальник</a:t>
                      </a:r>
                      <a:r>
                        <a:rPr lang="ru-RU" sz="90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а Главного управления</a:t>
                      </a:r>
                      <a:endParaRPr lang="ru-RU" sz="90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17" name="Таблица 1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8668321"/>
              </p:ext>
            </p:extLst>
          </p:nvPr>
        </p:nvGraphicFramePr>
        <p:xfrm>
          <a:off x="424137" y="2856384"/>
          <a:ext cx="1224135" cy="8735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643687"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Заместитель</a:t>
                      </a:r>
                      <a:r>
                        <a:rPr lang="ru-RU" sz="90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НГУ</a:t>
                      </a:r>
                    </a:p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(по </a:t>
                      </a:r>
                      <a:r>
                        <a:rPr lang="ru-RU" sz="900" dirty="0" err="1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ГОиЗН</a:t>
                      </a:r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) – начальник</a:t>
                      </a:r>
                      <a:r>
                        <a:rPr lang="ru-RU" sz="90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управления</a:t>
                      </a:r>
                      <a:endParaRPr lang="ru-RU" sz="90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9888"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19" name="Таблица 1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3023317"/>
              </p:ext>
            </p:extLst>
          </p:nvPr>
        </p:nvGraphicFramePr>
        <p:xfrm>
          <a:off x="1936304" y="2856384"/>
          <a:ext cx="1080120" cy="594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0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65760"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Заместитель НГУ (по ГПС)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0" name="Таблица 1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1575240"/>
              </p:ext>
            </p:extLst>
          </p:nvPr>
        </p:nvGraphicFramePr>
        <p:xfrm>
          <a:off x="3484125" y="2865216"/>
          <a:ext cx="1116475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329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329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329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32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2329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65760">
                <a:tc gridSpan="5">
                  <a:txBody>
                    <a:bodyPr/>
                    <a:lstStyle/>
                    <a:p>
                      <a:pPr marL="0" marR="0" indent="0" algn="ctr" defTabSz="12794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Заместитель  НГУ - начальник</a:t>
                      </a:r>
                      <a:r>
                        <a:rPr lang="ru-RU" sz="90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управления</a:t>
                      </a:r>
                      <a:endParaRPr lang="ru-RU" sz="90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1" name="Таблица 1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3978919"/>
              </p:ext>
            </p:extLst>
          </p:nvPr>
        </p:nvGraphicFramePr>
        <p:xfrm>
          <a:off x="4816625" y="2865216"/>
          <a:ext cx="1656185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123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3123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3123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312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12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Заместитель НГУ (по АКУ)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2" name="Таблица 1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6368985"/>
              </p:ext>
            </p:extLst>
          </p:nvPr>
        </p:nvGraphicFramePr>
        <p:xfrm>
          <a:off x="8630361" y="2865216"/>
          <a:ext cx="1802890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57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057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6057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6057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6057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Заместитель руководителя ТО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3" name="Таблица 1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64033720"/>
              </p:ext>
            </p:extLst>
          </p:nvPr>
        </p:nvGraphicFramePr>
        <p:xfrm>
          <a:off x="10696868" y="2865216"/>
          <a:ext cx="1896620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93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932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7932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7932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7932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44016"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Бухгалтер-ревизор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4" name="Таблица 1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9645094"/>
              </p:ext>
            </p:extLst>
          </p:nvPr>
        </p:nvGraphicFramePr>
        <p:xfrm>
          <a:off x="424137" y="4153282"/>
          <a:ext cx="1224135" cy="6838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470477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Управление гражданской обороны и защиты населения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7595"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5" name="Таблица 12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3223396"/>
              </p:ext>
            </p:extLst>
          </p:nvPr>
        </p:nvGraphicFramePr>
        <p:xfrm>
          <a:off x="424136" y="4945370"/>
          <a:ext cx="1233316" cy="670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62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625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625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625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432048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Отдел защиты населения </a:t>
                      </a:r>
                    </a:p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и территорий от ЧС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4016"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6" name="Таблица 1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00844586"/>
              </p:ext>
            </p:extLst>
          </p:nvPr>
        </p:nvGraphicFramePr>
        <p:xfrm>
          <a:off x="424137" y="5665450"/>
          <a:ext cx="1224135" cy="792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88032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Отдел мероприятий гражданской обороны и подготовки населения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7" name="Таблица 1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0609455"/>
              </p:ext>
            </p:extLst>
          </p:nvPr>
        </p:nvGraphicFramePr>
        <p:xfrm>
          <a:off x="424137" y="6544394"/>
          <a:ext cx="1224135" cy="548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Отдел </a:t>
                      </a:r>
                    </a:p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ИТМРХБМЗ и ПЖН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8" name="Таблица 12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9206426"/>
              </p:ext>
            </p:extLst>
          </p:nvPr>
        </p:nvGraphicFramePr>
        <p:xfrm>
          <a:off x="424136" y="7177618"/>
          <a:ext cx="1224135" cy="670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94628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Группа</a:t>
                      </a:r>
                    </a:p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по прогнозированию ЧС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4972"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29" name="Таблица 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2870103"/>
              </p:ext>
            </p:extLst>
          </p:nvPr>
        </p:nvGraphicFramePr>
        <p:xfrm>
          <a:off x="1864296" y="4153282"/>
          <a:ext cx="1224130" cy="548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79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Управление </a:t>
                      </a:r>
                    </a:p>
                    <a:p>
                      <a:pPr algn="ctr"/>
                      <a:r>
                        <a:rPr lang="ru-RU" sz="800" dirty="0" err="1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ОПиПАСР</a:t>
                      </a:r>
                      <a:endParaRPr lang="ru-RU" sz="80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14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30" name="Таблица 12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7933006"/>
              </p:ext>
            </p:extLst>
          </p:nvPr>
        </p:nvGraphicFramePr>
        <p:xfrm>
          <a:off x="1864296" y="4801354"/>
          <a:ext cx="1224135" cy="548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62018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Отдел организации службы ПСП и АСФ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31" name="Таблица 13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20394072"/>
              </p:ext>
            </p:extLst>
          </p:nvPr>
        </p:nvGraphicFramePr>
        <p:xfrm>
          <a:off x="1864295" y="6131024"/>
          <a:ext cx="1244072" cy="563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89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894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894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89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44016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Отдел организации пожаротушения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32" name="Таблица 13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132707"/>
              </p:ext>
            </p:extLst>
          </p:nvPr>
        </p:nvGraphicFramePr>
        <p:xfrm>
          <a:off x="1864297" y="6779096"/>
          <a:ext cx="1234372" cy="685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65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652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652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652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44016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Отделение ФПС ГПС по обеспечению подготовки и ПСС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30" name="Таблица 102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0369477"/>
              </p:ext>
            </p:extLst>
          </p:nvPr>
        </p:nvGraphicFramePr>
        <p:xfrm>
          <a:off x="3304456" y="4153282"/>
          <a:ext cx="1440160" cy="443865"/>
        </p:xfrm>
        <a:graphic>
          <a:graphicData uri="http://schemas.openxmlformats.org/drawingml/2006/table">
            <a:tbl>
              <a:tblPr/>
              <a:tblGrid>
                <a:gridCol w="28803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Управление надзорной 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/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деятельности</a:t>
                      </a:r>
                      <a:r>
                        <a:rPr lang="ru-RU" sz="8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и </a:t>
                      </a:r>
                      <a:r>
                        <a:rPr lang="ru-RU" sz="800" b="1" i="0" u="none" strike="noStrike" baseline="0" dirty="0" err="1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проф.работы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76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32" name="Таблица 103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1236643"/>
              </p:ext>
            </p:extLst>
          </p:nvPr>
        </p:nvGraphicFramePr>
        <p:xfrm>
          <a:off x="3304457" y="4729346"/>
          <a:ext cx="1440160" cy="443865"/>
        </p:xfrm>
        <a:graphic>
          <a:graphicData uri="http://schemas.openxmlformats.org/drawingml/2006/table">
            <a:tbl>
              <a:tblPr/>
              <a:tblGrid>
                <a:gridCol w="28803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организации. надзор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. и </a:t>
                      </a:r>
                      <a:r>
                        <a:rPr lang="ru-RU" sz="800" b="1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профилакт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. мероприятий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34" name="Таблица 103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0011894"/>
              </p:ext>
            </p:extLst>
          </p:nvPr>
        </p:nvGraphicFramePr>
        <p:xfrm>
          <a:off x="3304456" y="5386898"/>
          <a:ext cx="1440160" cy="443865"/>
        </p:xfrm>
        <a:graphic>
          <a:graphicData uri="http://schemas.openxmlformats.org/drawingml/2006/table">
            <a:tbl>
              <a:tblPr/>
              <a:tblGrid>
                <a:gridCol w="1714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51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510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8510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1335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административной</a:t>
                      </a:r>
                      <a:r>
                        <a:rPr lang="ru-RU" sz="8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практики</a:t>
                      </a:r>
                      <a:r>
                        <a:rPr lang="ru-RU" sz="8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дознания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36" name="Таблица 103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1336513"/>
              </p:ext>
            </p:extLst>
          </p:nvPr>
        </p:nvGraphicFramePr>
        <p:xfrm>
          <a:off x="3304456" y="5953482"/>
          <a:ext cx="1440158" cy="443865"/>
        </p:xfrm>
        <a:graphic>
          <a:graphicData uri="http://schemas.openxmlformats.org/drawingml/2006/table">
            <a:tbl>
              <a:tblPr/>
              <a:tblGrid>
                <a:gridCol w="2642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425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6425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6425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8313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нормативно-технический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38" name="Таблица 103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40806836"/>
              </p:ext>
            </p:extLst>
          </p:nvPr>
        </p:nvGraphicFramePr>
        <p:xfrm>
          <a:off x="3304456" y="6529546"/>
          <a:ext cx="1440158" cy="443865"/>
        </p:xfrm>
        <a:graphic>
          <a:graphicData uri="http://schemas.openxmlformats.org/drawingml/2006/table">
            <a:tbl>
              <a:tblPr/>
              <a:tblGrid>
                <a:gridCol w="2642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38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6004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160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надзорных мероприятий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 области ГО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40" name="Таблица 10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2721965"/>
              </p:ext>
            </p:extLst>
          </p:nvPr>
        </p:nvGraphicFramePr>
        <p:xfrm>
          <a:off x="3304456" y="7105610"/>
          <a:ext cx="1440160" cy="443865"/>
        </p:xfrm>
        <a:graphic>
          <a:graphicData uri="http://schemas.openxmlformats.org/drawingml/2006/table">
            <a:tbl>
              <a:tblPr/>
              <a:tblGrid>
                <a:gridCol w="2160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437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30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152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Территориальные 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подразделения </a:t>
                      </a:r>
                      <a:r>
                        <a:rPr lang="ru-RU" sz="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НДиПР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59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42" name="Таблица 104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52658012"/>
              </p:ext>
            </p:extLst>
          </p:nvPr>
        </p:nvGraphicFramePr>
        <p:xfrm>
          <a:off x="6910040" y="4222722"/>
          <a:ext cx="1651000" cy="565785"/>
        </p:xfrm>
        <a:graphic>
          <a:graphicData uri="http://schemas.openxmlformats.org/drawingml/2006/table">
            <a:tbl>
              <a:tblPr/>
              <a:tblGrid>
                <a:gridCol w="330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30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30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302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02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Управление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материально-технического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обеспечения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44" name="Таблица 10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5835844"/>
              </p:ext>
            </p:extLst>
          </p:nvPr>
        </p:nvGraphicFramePr>
        <p:xfrm>
          <a:off x="6472808" y="4903169"/>
          <a:ext cx="1296145" cy="44386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тылового обеспечения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46" name="Таблица 10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0009662"/>
              </p:ext>
            </p:extLst>
          </p:nvPr>
        </p:nvGraphicFramePr>
        <p:xfrm>
          <a:off x="6472808" y="5539424"/>
          <a:ext cx="1296145" cy="44386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технического обеспечения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48" name="Таблица 104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1876523"/>
              </p:ext>
            </p:extLst>
          </p:nvPr>
        </p:nvGraphicFramePr>
        <p:xfrm>
          <a:off x="6472808" y="6127305"/>
          <a:ext cx="1296145" cy="56578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ФПС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ГПС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тыл. и </a:t>
                      </a:r>
                      <a:r>
                        <a:rPr lang="ru-RU" sz="800" b="1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техн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.  обеспечению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50" name="Таблица 10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4054643"/>
              </p:ext>
            </p:extLst>
          </p:nvPr>
        </p:nvGraphicFramePr>
        <p:xfrm>
          <a:off x="6472808" y="6847385"/>
          <a:ext cx="1296145" cy="44386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организации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контрактной службы 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52" name="Таблица 10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0599833"/>
              </p:ext>
            </p:extLst>
          </p:nvPr>
        </p:nvGraphicFramePr>
        <p:xfrm>
          <a:off x="7856490" y="6772064"/>
          <a:ext cx="1296142" cy="687705"/>
        </p:xfrm>
        <a:graphic>
          <a:graphicData uri="http://schemas.openxmlformats.org/drawingml/2006/table">
            <a:tbl>
              <a:tblPr/>
              <a:tblGrid>
                <a:gridCol w="22569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569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569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569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335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эксплуатации </a:t>
                      </a:r>
                    </a:p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ремонта зданий, сооружений и развития </a:t>
                      </a:r>
                      <a:r>
                        <a:rPr lang="ru-RU" sz="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инфраструкуры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054" name="Таблица 105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27737917"/>
              </p:ext>
            </p:extLst>
          </p:nvPr>
        </p:nvGraphicFramePr>
        <p:xfrm>
          <a:off x="7912969" y="4870794"/>
          <a:ext cx="1152128" cy="565785"/>
        </p:xfrm>
        <a:graphic>
          <a:graphicData uri="http://schemas.openxmlformats.org/drawingml/2006/table">
            <a:tbl>
              <a:tblPr/>
              <a:tblGrid>
                <a:gridCol w="20061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6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61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06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4965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медико-психологического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обеспечения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40" name="Таблица 1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54111331"/>
              </p:ext>
            </p:extLst>
          </p:nvPr>
        </p:nvGraphicFramePr>
        <p:xfrm>
          <a:off x="7912969" y="5518866"/>
          <a:ext cx="1152128" cy="565785"/>
        </p:xfrm>
        <a:graphic>
          <a:graphicData uri="http://schemas.openxmlformats.org/drawingml/2006/table">
            <a:tbl>
              <a:tblPr/>
              <a:tblGrid>
                <a:gridCol w="20061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6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61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06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4965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ФПС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ГПС </a:t>
                      </a:r>
                      <a:endParaRPr lang="ru-RU" sz="800" b="1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автотранспортному обеспечению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42" name="Таблица 14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0284910"/>
              </p:ext>
            </p:extLst>
          </p:nvPr>
        </p:nvGraphicFramePr>
        <p:xfrm>
          <a:off x="7912969" y="6166938"/>
          <a:ext cx="1152130" cy="565785"/>
        </p:xfrm>
        <a:graphic>
          <a:graphicData uri="http://schemas.openxmlformats.org/drawingml/2006/table">
            <a:tbl>
              <a:tblPr/>
              <a:tblGrid>
                <a:gridCol w="23877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87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877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877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70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r>
                        <a:rPr lang="ru-RU" sz="800" b="1" i="0" u="none" strike="noStrike" dirty="0" err="1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экплуатационной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/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службы и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АХО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44" name="Таблица 1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5783211"/>
              </p:ext>
            </p:extLst>
          </p:nvPr>
        </p:nvGraphicFramePr>
        <p:xfrm>
          <a:off x="7905999" y="7533845"/>
          <a:ext cx="1152128" cy="435861"/>
        </p:xfrm>
        <a:graphic>
          <a:graphicData uri="http://schemas.openxmlformats.org/drawingml/2006/table">
            <a:tbl>
              <a:tblPr/>
              <a:tblGrid>
                <a:gridCol w="20061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6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61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06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4965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Материально-технический склад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021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46" name="Таблица 1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7117171"/>
              </p:ext>
            </p:extLst>
          </p:nvPr>
        </p:nvGraphicFramePr>
        <p:xfrm>
          <a:off x="3448472" y="8041714"/>
          <a:ext cx="1197175" cy="743743"/>
        </p:xfrm>
        <a:graphic>
          <a:graphicData uri="http://schemas.openxmlformats.org/drawingml/2006/table">
            <a:tbl>
              <a:tblPr/>
              <a:tblGrid>
                <a:gridCol w="23943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94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943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94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943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585937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оперативного планирования, противодействия терроризму </a:t>
                      </a:r>
                    </a:p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обеспечения АТЗ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4143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48" name="Таблица 14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3427786"/>
              </p:ext>
            </p:extLst>
          </p:nvPr>
        </p:nvGraphicFramePr>
        <p:xfrm>
          <a:off x="4888632" y="4153282"/>
          <a:ext cx="1368153" cy="443865"/>
        </p:xfrm>
        <a:graphic>
          <a:graphicData uri="http://schemas.openxmlformats.org/drawingml/2006/table">
            <a:tbl>
              <a:tblPr/>
              <a:tblGrid>
                <a:gridCol w="28883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88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88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8883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1282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безопасности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людей </a:t>
                      </a:r>
                      <a:endParaRPr lang="ru-RU" sz="800" b="1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на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водных объектах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50" name="Таблица 1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84460957"/>
              </p:ext>
            </p:extLst>
          </p:nvPr>
        </p:nvGraphicFramePr>
        <p:xfrm>
          <a:off x="4888632" y="4729346"/>
          <a:ext cx="1368155" cy="352425"/>
        </p:xfrm>
        <a:graphic>
          <a:graphicData uri="http://schemas.openxmlformats.org/drawingml/2006/table">
            <a:tbl>
              <a:tblPr/>
              <a:tblGrid>
                <a:gridCol w="27363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524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Центр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ГИМС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52" name="Таблица 1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432133"/>
              </p:ext>
            </p:extLst>
          </p:nvPr>
        </p:nvGraphicFramePr>
        <p:xfrm>
          <a:off x="4888632" y="5233402"/>
          <a:ext cx="1368155" cy="432048"/>
        </p:xfrm>
        <a:graphic>
          <a:graphicData uri="http://schemas.openxmlformats.org/drawingml/2006/table">
            <a:tbl>
              <a:tblPr/>
              <a:tblGrid>
                <a:gridCol w="27363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 пожарно-спасательный отряд ФПС ГПС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8208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188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56" name="Таблица 15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27695017"/>
              </p:ext>
            </p:extLst>
          </p:nvPr>
        </p:nvGraphicFramePr>
        <p:xfrm>
          <a:off x="4888632" y="5809466"/>
          <a:ext cx="1368155" cy="481162"/>
        </p:xfrm>
        <a:graphic>
          <a:graphicData uri="http://schemas.openxmlformats.org/drawingml/2006/table">
            <a:tbl>
              <a:tblPr/>
              <a:tblGrid>
                <a:gridCol w="27363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94726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 пожарно-спасательный отряд ФПС ГПС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7322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194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445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58" name="Таблица 15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8047907"/>
              </p:ext>
            </p:extLst>
          </p:nvPr>
        </p:nvGraphicFramePr>
        <p:xfrm>
          <a:off x="4888633" y="6457538"/>
          <a:ext cx="1368150" cy="352425"/>
        </p:xfrm>
        <a:graphic>
          <a:graphicData uri="http://schemas.openxmlformats.org/drawingml/2006/table">
            <a:tbl>
              <a:tblPr/>
              <a:tblGrid>
                <a:gridCol w="27363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363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363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363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7363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52400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СПСЧ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231" name="Таблица 23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3827374"/>
              </p:ext>
            </p:extLst>
          </p:nvPr>
        </p:nvGraphicFramePr>
        <p:xfrm>
          <a:off x="4888632" y="6961594"/>
          <a:ext cx="1368155" cy="352425"/>
        </p:xfrm>
        <a:graphic>
          <a:graphicData uri="http://schemas.openxmlformats.org/drawingml/2006/table">
            <a:tbl>
              <a:tblPr/>
              <a:tblGrid>
                <a:gridCol w="27363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7363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524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ЦУКС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18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277" name="Таблица 27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4419308"/>
              </p:ext>
            </p:extLst>
          </p:nvPr>
        </p:nvGraphicFramePr>
        <p:xfrm>
          <a:off x="5104656" y="7465650"/>
          <a:ext cx="931585" cy="504056"/>
        </p:xfrm>
        <a:graphic>
          <a:graphicData uri="http://schemas.openxmlformats.org/drawingml/2006/table">
            <a:tbl>
              <a:tblPr/>
              <a:tblGrid>
                <a:gridCol w="18631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63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631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631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8631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28549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Служба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пожаротушения 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5507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61" name="Таблица 16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8691440"/>
              </p:ext>
            </p:extLst>
          </p:nvPr>
        </p:nvGraphicFramePr>
        <p:xfrm>
          <a:off x="5032648" y="8905810"/>
          <a:ext cx="1080120" cy="575310"/>
        </p:xfrm>
        <a:graphic>
          <a:graphicData uri="http://schemas.openxmlformats.org/drawingml/2006/table">
            <a:tbl>
              <a:tblPr/>
              <a:tblGrid>
                <a:gridCol w="2160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Группа организации </a:t>
                      </a:r>
                      <a:endParaRPr lang="ru-RU" sz="800" b="1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  <a:p>
                      <a:pPr algn="ctr" fontAlgn="b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контроля применения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БАС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9550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63" name="Таблица 16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6616051"/>
              </p:ext>
            </p:extLst>
          </p:nvPr>
        </p:nvGraphicFramePr>
        <p:xfrm>
          <a:off x="1864296" y="8041714"/>
          <a:ext cx="1197175" cy="645795"/>
        </p:xfrm>
        <a:graphic>
          <a:graphicData uri="http://schemas.openxmlformats.org/drawingml/2006/table">
            <a:tbl>
              <a:tblPr/>
              <a:tblGrid>
                <a:gridCol w="23943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94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943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94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943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44577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мобилизационной</a:t>
                      </a:r>
                      <a:r>
                        <a:rPr lang="ru-RU" sz="8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подготовки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/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 мобилизации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65" name="Таблица 1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3312844"/>
              </p:ext>
            </p:extLst>
          </p:nvPr>
        </p:nvGraphicFramePr>
        <p:xfrm>
          <a:off x="424136" y="8080186"/>
          <a:ext cx="1224135" cy="487680"/>
        </p:xfrm>
        <a:graphic>
          <a:graphicData uri="http://schemas.openxmlformats.org/drawingml/2006/table">
            <a:tbl>
              <a:tblPr/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45996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информационных технологий и связи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1189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67" name="Таблица 16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175863"/>
              </p:ext>
            </p:extLst>
          </p:nvPr>
        </p:nvGraphicFramePr>
        <p:xfrm>
          <a:off x="5032648" y="8114477"/>
          <a:ext cx="1080120" cy="629575"/>
        </p:xfrm>
        <a:graphic>
          <a:graphicData uri="http://schemas.openxmlformats.org/drawingml/2006/table">
            <a:tbl>
              <a:tblPr/>
              <a:tblGrid>
                <a:gridCol w="2160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12248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защиты государственной</a:t>
                      </a:r>
                      <a:r>
                        <a:rPr lang="ru-RU" sz="8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тайны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381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24" name="Прямоугольник 423"/>
          <p:cNvSpPr/>
          <p:nvPr/>
        </p:nvSpPr>
        <p:spPr>
          <a:xfrm>
            <a:off x="7931151" y="17579976"/>
            <a:ext cx="1866900" cy="1079500"/>
          </a:xfrm>
          <a:prstGeom prst="rect">
            <a:avLst/>
          </a:prstGeom>
          <a:noFill/>
          <a:ln w="31750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ru-RU" sz="1100"/>
          </a:p>
        </p:txBody>
      </p:sp>
      <p:graphicFrame>
        <p:nvGraphicFramePr>
          <p:cNvPr id="171" name="Таблица 17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5239128"/>
              </p:ext>
            </p:extLst>
          </p:nvPr>
        </p:nvGraphicFramePr>
        <p:xfrm>
          <a:off x="10995514" y="6835918"/>
          <a:ext cx="1188135" cy="497205"/>
        </p:xfrm>
        <a:graphic>
          <a:graphicData uri="http://schemas.openxmlformats.org/drawingml/2006/table">
            <a:tbl>
              <a:tblPr/>
              <a:tblGrid>
                <a:gridCol w="2376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76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76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76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76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29718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охраны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труда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73" name="Таблица 17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71069803"/>
              </p:ext>
            </p:extLst>
          </p:nvPr>
        </p:nvGraphicFramePr>
        <p:xfrm>
          <a:off x="6472808" y="8352624"/>
          <a:ext cx="1208670" cy="321945"/>
        </p:xfrm>
        <a:graphic>
          <a:graphicData uri="http://schemas.openxmlformats.org/drawingml/2006/table">
            <a:tbl>
              <a:tblPr/>
              <a:tblGrid>
                <a:gridCol w="2417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Юридический отдел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75" name="Таблица 17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343049"/>
              </p:ext>
            </p:extLst>
          </p:nvPr>
        </p:nvGraphicFramePr>
        <p:xfrm>
          <a:off x="7943962" y="8348389"/>
          <a:ext cx="1208670" cy="687705"/>
        </p:xfrm>
        <a:graphic>
          <a:graphicData uri="http://schemas.openxmlformats.org/drawingml/2006/table">
            <a:tbl>
              <a:tblPr/>
              <a:tblGrid>
                <a:gridCol w="2417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448047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информации </a:t>
                      </a:r>
                    </a:p>
                    <a:p>
                      <a:pPr algn="ctr" fontAlgn="b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связи с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общественностью</a:t>
                      </a:r>
                    </a:p>
                    <a:p>
                      <a:pPr algn="ctr" fontAlgn="b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(пресс-служба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)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77" name="Таблица 17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7882656"/>
              </p:ext>
            </p:extLst>
          </p:nvPr>
        </p:nvGraphicFramePr>
        <p:xfrm>
          <a:off x="9576887" y="8413847"/>
          <a:ext cx="1208670" cy="565785"/>
        </p:xfrm>
        <a:graphic>
          <a:graphicData uri="http://schemas.openxmlformats.org/drawingml/2006/table">
            <a:tbl>
              <a:tblPr/>
              <a:tblGrid>
                <a:gridCol w="2417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endParaRPr lang="ru-RU" sz="800" b="1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  <a:p>
                      <a:pPr algn="ctr" fontAlgn="b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административной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/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работы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79" name="Таблица 17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6593474"/>
              </p:ext>
            </p:extLst>
          </p:nvPr>
        </p:nvGraphicFramePr>
        <p:xfrm>
          <a:off x="11037014" y="8370817"/>
          <a:ext cx="1208670" cy="534239"/>
        </p:xfrm>
        <a:graphic>
          <a:graphicData uri="http://schemas.openxmlformats.org/drawingml/2006/table">
            <a:tbl>
              <a:tblPr/>
              <a:tblGrid>
                <a:gridCol w="2417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173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18215">
                <a:tc gridSpan="5">
                  <a:txBody>
                    <a:bodyPr/>
                    <a:lstStyle/>
                    <a:p>
                      <a:pPr algn="ctr" fontAlgn="b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Группа по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работе</a:t>
                      </a:r>
                    </a:p>
                    <a:p>
                      <a:pPr algn="ctr" fontAlgn="b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с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обращениями граждан</a:t>
                      </a:r>
                      <a:endParaRPr lang="ru-RU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6024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81" name="Таблица 18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3794268"/>
              </p:ext>
            </p:extLst>
          </p:nvPr>
        </p:nvGraphicFramePr>
        <p:xfrm>
          <a:off x="424136" y="8689786"/>
          <a:ext cx="1224135" cy="553841"/>
        </p:xfrm>
        <a:graphic>
          <a:graphicData uri="http://schemas.openxmlformats.org/drawingml/2006/table">
            <a:tbl>
              <a:tblPr/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71959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b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ФПС ГПС по </a:t>
                      </a:r>
                      <a:b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обесп.связи 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8081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83" name="Таблица 18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4057654"/>
              </p:ext>
            </p:extLst>
          </p:nvPr>
        </p:nvGraphicFramePr>
        <p:xfrm>
          <a:off x="1864296" y="8761794"/>
          <a:ext cx="1224135" cy="487680"/>
        </p:xfrm>
        <a:graphic>
          <a:graphicData uri="http://schemas.openxmlformats.org/drawingml/2006/table">
            <a:tbl>
              <a:tblPr/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длительного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хранения имущества и техники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85" name="Таблица 18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8082177"/>
              </p:ext>
            </p:extLst>
          </p:nvPr>
        </p:nvGraphicFramePr>
        <p:xfrm>
          <a:off x="3448472" y="8884468"/>
          <a:ext cx="1184595" cy="453390"/>
        </p:xfrm>
        <a:graphic>
          <a:graphicData uri="http://schemas.openxmlformats.org/drawingml/2006/table">
            <a:tbl>
              <a:tblPr/>
              <a:tblGrid>
                <a:gridCol w="23691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69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691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691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691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Группа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ФПС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ГПС по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вопросам АТЗ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9550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300" name="Таблица 29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1793825"/>
              </p:ext>
            </p:extLst>
          </p:nvPr>
        </p:nvGraphicFramePr>
        <p:xfrm>
          <a:off x="10995514" y="7483990"/>
          <a:ext cx="1188135" cy="565785"/>
        </p:xfrm>
        <a:graphic>
          <a:graphicData uri="http://schemas.openxmlformats.org/drawingml/2006/table">
            <a:tbl>
              <a:tblPr/>
              <a:tblGrid>
                <a:gridCol w="2376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76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76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76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76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ФПС ГПС по работе с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л/с техники безопасности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324" name="Таблица 32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2112985"/>
              </p:ext>
            </p:extLst>
          </p:nvPr>
        </p:nvGraphicFramePr>
        <p:xfrm>
          <a:off x="9353127" y="4196377"/>
          <a:ext cx="1296145" cy="56578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кадровой, воспитательной работы и проф. обучения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348" name="Таблица 34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4002531"/>
              </p:ext>
            </p:extLst>
          </p:nvPr>
        </p:nvGraphicFramePr>
        <p:xfrm>
          <a:off x="9353127" y="4844449"/>
          <a:ext cx="1296145" cy="56578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подбора</a:t>
                      </a:r>
                      <a:r>
                        <a:rPr lang="ru-RU" sz="8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и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расстановки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кадров 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394" name="Таблица 39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4576816"/>
              </p:ext>
            </p:extLst>
          </p:nvPr>
        </p:nvGraphicFramePr>
        <p:xfrm>
          <a:off x="9353127" y="5564529"/>
          <a:ext cx="1296145" cy="68770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воспитательной</a:t>
                      </a:r>
                      <a:r>
                        <a:rPr lang="ru-RU" sz="8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работы и профессионального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обучения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418" name="Таблица 4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918563"/>
              </p:ext>
            </p:extLst>
          </p:nvPr>
        </p:nvGraphicFramePr>
        <p:xfrm>
          <a:off x="9353127" y="6356617"/>
          <a:ext cx="1296145" cy="56578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ФПС ГПС по кадровой работе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420" name="Таблица 4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78299133"/>
              </p:ext>
            </p:extLst>
          </p:nvPr>
        </p:nvGraphicFramePr>
        <p:xfrm>
          <a:off x="9353127" y="7076697"/>
          <a:ext cx="1296145" cy="56578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Группа  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ФПС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ГПС по профилактике </a:t>
                      </a:r>
                      <a:r>
                        <a:rPr lang="ru-RU" sz="8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корруп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. нарушений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423" name="Таблица 4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9962750"/>
              </p:ext>
            </p:extLst>
          </p:nvPr>
        </p:nvGraphicFramePr>
        <p:xfrm>
          <a:off x="10937304" y="4220111"/>
          <a:ext cx="1296145" cy="443865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Финансово-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экономический отдел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ru-RU" sz="8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448" name="Таблица 44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20859168"/>
              </p:ext>
            </p:extLst>
          </p:nvPr>
        </p:nvGraphicFramePr>
        <p:xfrm>
          <a:off x="10937304" y="4796175"/>
          <a:ext cx="1296145" cy="365760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</a:t>
                      </a:r>
                      <a:b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планово-экономическое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406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472" name="Таблица 47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6203864"/>
              </p:ext>
            </p:extLst>
          </p:nvPr>
        </p:nvGraphicFramePr>
        <p:xfrm>
          <a:off x="10937304" y="5276663"/>
          <a:ext cx="1296145" cy="487680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бухгалтерского учета и отчетности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406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496" name="Таблица 49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0553346"/>
              </p:ext>
            </p:extLst>
          </p:nvPr>
        </p:nvGraphicFramePr>
        <p:xfrm>
          <a:off x="10937304" y="5913696"/>
          <a:ext cx="1296145" cy="487680"/>
        </p:xfrm>
        <a:graphic>
          <a:graphicData uri="http://schemas.openxmlformats.org/drawingml/2006/table">
            <a:tbl>
              <a:tblPr/>
              <a:tblGrid>
                <a:gridCol w="25922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922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67782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начисления денежного довольствия</a:t>
                      </a:r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, </a:t>
                      </a:r>
                    </a:p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ЗП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 СВ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833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pSp>
        <p:nvGrpSpPr>
          <p:cNvPr id="664" name="Группа 663"/>
          <p:cNvGrpSpPr/>
          <p:nvPr/>
        </p:nvGrpSpPr>
        <p:grpSpPr>
          <a:xfrm>
            <a:off x="352128" y="4081274"/>
            <a:ext cx="1368152" cy="3816424"/>
            <a:chOff x="1432248" y="1560240"/>
            <a:chExt cx="648072" cy="792088"/>
          </a:xfrm>
        </p:grpSpPr>
        <p:cxnSp>
          <p:nvCxnSpPr>
            <p:cNvPr id="661" name="Прямая соединительная линия 660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7" name="Прямая соединительная линия 696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9" name="Прямая соединительная линия 698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0" name="Прямая соединительная линия 699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02" name="Группа 701"/>
          <p:cNvGrpSpPr/>
          <p:nvPr/>
        </p:nvGrpSpPr>
        <p:grpSpPr>
          <a:xfrm>
            <a:off x="1809802" y="4081274"/>
            <a:ext cx="1368152" cy="3528392"/>
            <a:chOff x="1432248" y="1560240"/>
            <a:chExt cx="648072" cy="792088"/>
          </a:xfrm>
        </p:grpSpPr>
        <p:cxnSp>
          <p:nvCxnSpPr>
            <p:cNvPr id="703" name="Прямая соединительная линия 702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4" name="Прямая соединительная линия 703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5" name="Прямая соединительная линия 704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6" name="Прямая соединительная линия 705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07" name="Группа 706"/>
          <p:cNvGrpSpPr/>
          <p:nvPr/>
        </p:nvGrpSpPr>
        <p:grpSpPr>
          <a:xfrm>
            <a:off x="3232448" y="4081274"/>
            <a:ext cx="1584176" cy="3528392"/>
            <a:chOff x="1432248" y="1560240"/>
            <a:chExt cx="648072" cy="792088"/>
          </a:xfrm>
        </p:grpSpPr>
        <p:cxnSp>
          <p:nvCxnSpPr>
            <p:cNvPr id="708" name="Прямая соединительная линия 707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9" name="Прямая соединительная линия 708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0" name="Прямая соединительная линия 709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1" name="Прямая соединительная линия 710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12" name="Группа 711"/>
          <p:cNvGrpSpPr/>
          <p:nvPr/>
        </p:nvGrpSpPr>
        <p:grpSpPr>
          <a:xfrm>
            <a:off x="359049" y="7969706"/>
            <a:ext cx="1368152" cy="1332148"/>
            <a:chOff x="1432248" y="1560240"/>
            <a:chExt cx="648072" cy="792088"/>
          </a:xfrm>
        </p:grpSpPr>
        <p:cxnSp>
          <p:nvCxnSpPr>
            <p:cNvPr id="713" name="Прямая соединительная линия 712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4" name="Прямая соединительная линия 713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5" name="Прямая соединительная линия 714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6" name="Прямая соединительная линия 715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17" name="Группа 716"/>
          <p:cNvGrpSpPr/>
          <p:nvPr/>
        </p:nvGrpSpPr>
        <p:grpSpPr>
          <a:xfrm>
            <a:off x="1809802" y="7969706"/>
            <a:ext cx="1368152" cy="1332148"/>
            <a:chOff x="1432248" y="1560240"/>
            <a:chExt cx="648072" cy="792088"/>
          </a:xfrm>
        </p:grpSpPr>
        <p:cxnSp>
          <p:nvCxnSpPr>
            <p:cNvPr id="718" name="Прямая соединительная линия 717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9" name="Прямая соединительная линия 718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0" name="Прямая соединительная линия 719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1" name="Прямая соединительная линия 720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22" name="Группа 721"/>
          <p:cNvGrpSpPr/>
          <p:nvPr/>
        </p:nvGrpSpPr>
        <p:grpSpPr>
          <a:xfrm>
            <a:off x="3340460" y="7974617"/>
            <a:ext cx="1368152" cy="1435250"/>
            <a:chOff x="1432248" y="1560240"/>
            <a:chExt cx="648072" cy="792088"/>
          </a:xfrm>
        </p:grpSpPr>
        <p:cxnSp>
          <p:nvCxnSpPr>
            <p:cNvPr id="723" name="Прямая соединительная линия 722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4" name="Прямая соединительная линия 723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5" name="Прямая соединительная линия 724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6" name="Прямая соединительная линия 725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32" name="Группа 731"/>
          <p:cNvGrpSpPr/>
          <p:nvPr/>
        </p:nvGrpSpPr>
        <p:grpSpPr>
          <a:xfrm>
            <a:off x="6400799" y="4124370"/>
            <a:ext cx="2751833" cy="4058791"/>
            <a:chOff x="1432248" y="1560240"/>
            <a:chExt cx="648072" cy="792088"/>
          </a:xfrm>
        </p:grpSpPr>
        <p:cxnSp>
          <p:nvCxnSpPr>
            <p:cNvPr id="733" name="Прямая соединительная линия 732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4" name="Прямая соединительная линия 733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5" name="Прямая соединительная линия 734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6" name="Прямая соединительная линия 735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37" name="Группа 736"/>
          <p:cNvGrpSpPr/>
          <p:nvPr/>
        </p:nvGrpSpPr>
        <p:grpSpPr>
          <a:xfrm>
            <a:off x="9281120" y="4124370"/>
            <a:ext cx="1440159" cy="3600400"/>
            <a:chOff x="1432248" y="1560240"/>
            <a:chExt cx="648072" cy="792088"/>
          </a:xfrm>
        </p:grpSpPr>
        <p:cxnSp>
          <p:nvCxnSpPr>
            <p:cNvPr id="738" name="Прямая соединительная линия 737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9" name="Прямая соединительная линия 738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0" name="Прямая соединительная линия 739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1" name="Прямая соединительная линия 740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42" name="Группа 741"/>
          <p:cNvGrpSpPr/>
          <p:nvPr/>
        </p:nvGrpSpPr>
        <p:grpSpPr>
          <a:xfrm>
            <a:off x="10923506" y="6744118"/>
            <a:ext cx="1322178" cy="1387944"/>
            <a:chOff x="1432248" y="1560240"/>
            <a:chExt cx="648072" cy="792088"/>
          </a:xfrm>
        </p:grpSpPr>
        <p:cxnSp>
          <p:nvCxnSpPr>
            <p:cNvPr id="743" name="Прямая соединительная линия 742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4" name="Прямая соединительная линия 743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5" name="Прямая соединительная линия 744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6" name="Прямая соединительная линия 745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47" name="Группа 746"/>
          <p:cNvGrpSpPr/>
          <p:nvPr/>
        </p:nvGrpSpPr>
        <p:grpSpPr>
          <a:xfrm>
            <a:off x="10863734" y="4138805"/>
            <a:ext cx="1441722" cy="2385562"/>
            <a:chOff x="1432248" y="1560240"/>
            <a:chExt cx="648072" cy="792088"/>
          </a:xfrm>
        </p:grpSpPr>
        <p:cxnSp>
          <p:nvCxnSpPr>
            <p:cNvPr id="748" name="Прямая соединительная линия 747"/>
            <p:cNvCxnSpPr/>
            <p:nvPr/>
          </p:nvCxnSpPr>
          <p:spPr>
            <a:xfrm>
              <a:off x="1432248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9" name="Прямая соединительная линия 748"/>
            <p:cNvCxnSpPr/>
            <p:nvPr/>
          </p:nvCxnSpPr>
          <p:spPr>
            <a:xfrm flipH="1">
              <a:off x="1432248" y="1560240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0" name="Прямая соединительная линия 749"/>
            <p:cNvCxnSpPr/>
            <p:nvPr/>
          </p:nvCxnSpPr>
          <p:spPr>
            <a:xfrm flipH="1">
              <a:off x="1432248" y="2352328"/>
              <a:ext cx="648072" cy="0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1" name="Прямая соединительная линия 750"/>
            <p:cNvCxnSpPr/>
            <p:nvPr/>
          </p:nvCxnSpPr>
          <p:spPr>
            <a:xfrm>
              <a:off x="2080320" y="1560240"/>
              <a:ext cx="0" cy="792088"/>
            </a:xfrm>
            <a:prstGeom prst="line">
              <a:avLst/>
            </a:prstGeom>
            <a:ln w="1905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752" name="Таблица 7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8448637"/>
              </p:ext>
            </p:extLst>
          </p:nvPr>
        </p:nvGraphicFramePr>
        <p:xfrm>
          <a:off x="6400799" y="3792488"/>
          <a:ext cx="5904657" cy="21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046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ПОДРАЗДЕЛЕНИЯ</a:t>
                      </a:r>
                      <a:r>
                        <a:rPr lang="ru-RU" sz="80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ОБЕСПЕЧЕНИЯ</a:t>
                      </a:r>
                      <a:endParaRPr lang="ru-RU" sz="80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753" name="Таблица 75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1879821"/>
              </p:ext>
            </p:extLst>
          </p:nvPr>
        </p:nvGraphicFramePr>
        <p:xfrm>
          <a:off x="371153" y="3792488"/>
          <a:ext cx="5904657" cy="21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0465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ОСНОВНЫЕ ПОДРАЗДЕЛЕНИЯ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4638201"/>
              </p:ext>
            </p:extLst>
          </p:nvPr>
        </p:nvGraphicFramePr>
        <p:xfrm>
          <a:off x="6472808" y="7438090"/>
          <a:ext cx="1263380" cy="443865"/>
        </p:xfrm>
        <a:graphic>
          <a:graphicData uri="http://schemas.openxmlformats.org/drawingml/2006/table">
            <a:tbl>
              <a:tblPr/>
              <a:tblGrid>
                <a:gridCol w="25267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267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267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67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5267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Отделение ФПС </a:t>
                      </a: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ГПС</a:t>
                      </a:r>
                      <a:b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</a:br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по контрактной работе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002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33" name="Таблица 1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5933427"/>
              </p:ext>
            </p:extLst>
          </p:nvPr>
        </p:nvGraphicFramePr>
        <p:xfrm>
          <a:off x="6760840" y="2856384"/>
          <a:ext cx="1656185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123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3123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3123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312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123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0">
                <a:tc gridSpan="5"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Помощник НГУ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algn="ctr"/>
                      <a:r>
                        <a:rPr lang="ru-RU" sz="9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9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134" name="Таблица 13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7996529"/>
              </p:ext>
            </p:extLst>
          </p:nvPr>
        </p:nvGraphicFramePr>
        <p:xfrm>
          <a:off x="1881810" y="5450636"/>
          <a:ext cx="1224135" cy="548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48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482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62018">
                <a:tc gridSpan="5"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Группа координации</a:t>
                      </a:r>
                      <a:r>
                        <a:rPr lang="ru-RU" sz="80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деятельности АСФ</a:t>
                      </a:r>
                      <a:endParaRPr lang="ru-RU" sz="80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8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8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cxnSp>
        <p:nvCxnSpPr>
          <p:cNvPr id="11" name="Прямая соединительная линия 10"/>
          <p:cNvCxnSpPr>
            <a:endCxn id="134" idx="0"/>
          </p:cNvCxnSpPr>
          <p:nvPr/>
        </p:nvCxnSpPr>
        <p:spPr>
          <a:xfrm flipH="1">
            <a:off x="2493877" y="5345509"/>
            <a:ext cx="2" cy="10512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Прямая соединительная линия 134"/>
          <p:cNvCxnSpPr>
            <a:stCxn id="1050" idx="2"/>
          </p:cNvCxnSpPr>
          <p:nvPr/>
        </p:nvCxnSpPr>
        <p:spPr>
          <a:xfrm>
            <a:off x="7120880" y="7291250"/>
            <a:ext cx="0" cy="14597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33758060"/>
              </p:ext>
            </p:extLst>
          </p:nvPr>
        </p:nvGraphicFramePr>
        <p:xfrm>
          <a:off x="10289232" y="912168"/>
          <a:ext cx="2441374" cy="1645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3326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28300">
                <a:tc gridSpan="2">
                  <a:txBody>
                    <a:bodyPr/>
                    <a:lstStyle/>
                    <a:p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Всего по штатному расписанию: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07269"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Военнослужащие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7269"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Сотрудники</a:t>
                      </a:r>
                      <a:r>
                        <a:rPr lang="ru-RU" sz="1200" baseline="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 ФПС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551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7269"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ФГГС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34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7269"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Работники ФПС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731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28300"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Работники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itchFamily="18" charset="0"/>
                          <a:cs typeface="Times New Roman" pitchFamily="18" charset="0"/>
                        </a:rPr>
                        <a:t>80</a:t>
                      </a:r>
                      <a:endParaRPr lang="ru-RU" sz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56981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367</TotalTime>
  <Words>415</Words>
  <Application>Microsoft Office PowerPoint</Application>
  <PresentationFormat>A3 (297x420 мм)</PresentationFormat>
  <Paragraphs>364</Paragraphs>
  <Slides>1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ruk108</dc:creator>
  <cp:lastModifiedBy>ruk108</cp:lastModifiedBy>
  <cp:revision>55</cp:revision>
  <dcterms:modified xsi:type="dcterms:W3CDTF">2021-10-13T05:11:11Z</dcterms:modified>
</cp:coreProperties>
</file>

<file path=docProps/thumbnail.jpeg>
</file>