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801600" cy="9601200" type="A3"/>
  <p:notesSz cx="6858000" cy="9144000"/>
  <p:defaultTextStyle>
    <a:defPPr>
      <a:defRPr lang="ru-RU"/>
    </a:defPPr>
    <a:lvl1pPr marL="0" algn="l" defTabSz="127947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9735" algn="l" defTabSz="127947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9470" algn="l" defTabSz="127947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9202" algn="l" defTabSz="127947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8936" algn="l" defTabSz="127947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8668" algn="l" defTabSz="127947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8403" algn="l" defTabSz="127947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8136" algn="l" defTabSz="127947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17870" algn="l" defTabSz="127947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799" autoAdjust="0"/>
    <p:restoredTop sz="94660"/>
  </p:normalViewPr>
  <p:slideViewPr>
    <p:cSldViewPr>
      <p:cViewPr varScale="1">
        <p:scale>
          <a:sx n="81" d="100"/>
          <a:sy n="81" d="100"/>
        </p:scale>
        <p:origin x="1542" y="-516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1CC10-5F01-48FE-A41C-98681797AC82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9EA9A-5008-4BA3-AB5B-D972F75C8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285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947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9735" algn="l" defTabSz="127947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9470" algn="l" defTabSz="127947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9202" algn="l" defTabSz="127947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8936" algn="l" defTabSz="127947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8668" algn="l" defTabSz="127947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8403" algn="l" defTabSz="127947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8136" algn="l" defTabSz="127947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17870" algn="l" defTabSz="127947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9EA9A-5008-4BA3-AB5B-D972F75C8DA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41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601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9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9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9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5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98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38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78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17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498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498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9" y="6169666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9" y="4069400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973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94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91920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5893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986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3840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7813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178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2" y="2149159"/>
            <a:ext cx="5656263" cy="895667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9735" indent="0">
              <a:buNone/>
              <a:defRPr sz="2800" b="1"/>
            </a:lvl2pPr>
            <a:lvl3pPr marL="1279470" indent="0">
              <a:buNone/>
              <a:defRPr sz="2500" b="1"/>
            </a:lvl3pPr>
            <a:lvl4pPr marL="1919202" indent="0">
              <a:buNone/>
              <a:defRPr sz="2100" b="1"/>
            </a:lvl4pPr>
            <a:lvl5pPr marL="2558936" indent="0">
              <a:buNone/>
              <a:defRPr sz="2100" b="1"/>
            </a:lvl5pPr>
            <a:lvl6pPr marL="3198668" indent="0">
              <a:buNone/>
              <a:defRPr sz="2100" b="1"/>
            </a:lvl6pPr>
            <a:lvl7pPr marL="3838403" indent="0">
              <a:buNone/>
              <a:defRPr sz="2100" b="1"/>
            </a:lvl7pPr>
            <a:lvl8pPr marL="4478136" indent="0">
              <a:buNone/>
              <a:defRPr sz="2100" b="1"/>
            </a:lvl8pPr>
            <a:lvl9pPr marL="5117870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2" y="3044826"/>
            <a:ext cx="5656263" cy="553180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7" y="2149159"/>
            <a:ext cx="5658487" cy="895667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9735" indent="0">
              <a:buNone/>
              <a:defRPr sz="2800" b="1"/>
            </a:lvl2pPr>
            <a:lvl3pPr marL="1279470" indent="0">
              <a:buNone/>
              <a:defRPr sz="2500" b="1"/>
            </a:lvl3pPr>
            <a:lvl4pPr marL="1919202" indent="0">
              <a:buNone/>
              <a:defRPr sz="2100" b="1"/>
            </a:lvl4pPr>
            <a:lvl5pPr marL="2558936" indent="0">
              <a:buNone/>
              <a:defRPr sz="2100" b="1"/>
            </a:lvl5pPr>
            <a:lvl6pPr marL="3198668" indent="0">
              <a:buNone/>
              <a:defRPr sz="2100" b="1"/>
            </a:lvl6pPr>
            <a:lvl7pPr marL="3838403" indent="0">
              <a:buNone/>
              <a:defRPr sz="2100" b="1"/>
            </a:lvl7pPr>
            <a:lvl8pPr marL="4478136" indent="0">
              <a:buNone/>
              <a:defRPr sz="2100" b="1"/>
            </a:lvl8pPr>
            <a:lvl9pPr marL="5117870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37" y="3044826"/>
            <a:ext cx="5658487" cy="553180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2" y="382270"/>
            <a:ext cx="4211639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2" y="382272"/>
            <a:ext cx="7156451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2" y="2009143"/>
            <a:ext cx="4211639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39735" indent="0">
              <a:buNone/>
              <a:defRPr sz="1700"/>
            </a:lvl2pPr>
            <a:lvl3pPr marL="1279470" indent="0">
              <a:buNone/>
              <a:defRPr sz="1300"/>
            </a:lvl3pPr>
            <a:lvl4pPr marL="1919202" indent="0">
              <a:buNone/>
              <a:defRPr sz="1300"/>
            </a:lvl4pPr>
            <a:lvl5pPr marL="2558936" indent="0">
              <a:buNone/>
              <a:defRPr sz="1300"/>
            </a:lvl5pPr>
            <a:lvl6pPr marL="3198668" indent="0">
              <a:buNone/>
              <a:defRPr sz="1300"/>
            </a:lvl6pPr>
            <a:lvl7pPr marL="3838403" indent="0">
              <a:buNone/>
              <a:defRPr sz="1300"/>
            </a:lvl7pPr>
            <a:lvl8pPr marL="4478136" indent="0">
              <a:buNone/>
              <a:defRPr sz="1300"/>
            </a:lvl8pPr>
            <a:lvl9pPr marL="511787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1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39735" indent="0">
              <a:buNone/>
              <a:defRPr sz="3900"/>
            </a:lvl2pPr>
            <a:lvl3pPr marL="1279470" indent="0">
              <a:buNone/>
              <a:defRPr sz="3300"/>
            </a:lvl3pPr>
            <a:lvl4pPr marL="1919202" indent="0">
              <a:buNone/>
              <a:defRPr sz="2800"/>
            </a:lvl4pPr>
            <a:lvl5pPr marL="2558936" indent="0">
              <a:buNone/>
              <a:defRPr sz="2800"/>
            </a:lvl5pPr>
            <a:lvl6pPr marL="3198668" indent="0">
              <a:buNone/>
              <a:defRPr sz="2800"/>
            </a:lvl6pPr>
            <a:lvl7pPr marL="3838403" indent="0">
              <a:buNone/>
              <a:defRPr sz="2800"/>
            </a:lvl7pPr>
            <a:lvl8pPr marL="4478136" indent="0">
              <a:buNone/>
              <a:defRPr sz="2800"/>
            </a:lvl8pPr>
            <a:lvl9pPr marL="5117870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4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39735" indent="0">
              <a:buNone/>
              <a:defRPr sz="1700"/>
            </a:lvl2pPr>
            <a:lvl3pPr marL="1279470" indent="0">
              <a:buNone/>
              <a:defRPr sz="1300"/>
            </a:lvl3pPr>
            <a:lvl4pPr marL="1919202" indent="0">
              <a:buNone/>
              <a:defRPr sz="1300"/>
            </a:lvl4pPr>
            <a:lvl5pPr marL="2558936" indent="0">
              <a:buNone/>
              <a:defRPr sz="1300"/>
            </a:lvl5pPr>
            <a:lvl6pPr marL="3198668" indent="0">
              <a:buNone/>
              <a:defRPr sz="1300"/>
            </a:lvl6pPr>
            <a:lvl7pPr marL="3838403" indent="0">
              <a:buNone/>
              <a:defRPr sz="1300"/>
            </a:lvl7pPr>
            <a:lvl8pPr marL="4478136" indent="0">
              <a:buNone/>
              <a:defRPr sz="1300"/>
            </a:lvl8pPr>
            <a:lvl9pPr marL="511787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7945" tIns="63974" rIns="127945" bIns="63974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7945" tIns="63974" rIns="127945" bIns="6397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6"/>
            <a:ext cx="2987040" cy="511175"/>
          </a:xfrm>
          <a:prstGeom prst="rect">
            <a:avLst/>
          </a:prstGeom>
        </p:spPr>
        <p:txBody>
          <a:bodyPr vert="horz" lIns="127945" tIns="63974" rIns="127945" bIns="63974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6"/>
            <a:ext cx="4053840" cy="511175"/>
          </a:xfrm>
          <a:prstGeom prst="rect">
            <a:avLst/>
          </a:prstGeom>
        </p:spPr>
        <p:txBody>
          <a:bodyPr vert="horz" lIns="127945" tIns="63974" rIns="127945" bIns="63974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6"/>
            <a:ext cx="2987040" cy="511175"/>
          </a:xfrm>
          <a:prstGeom prst="rect">
            <a:avLst/>
          </a:prstGeom>
        </p:spPr>
        <p:txBody>
          <a:bodyPr vert="horz" lIns="127945" tIns="63974" rIns="127945" bIns="63974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9470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801" indent="-479801" algn="l" defTabSz="127947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39568" indent="-399833" algn="l" defTabSz="127947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99335" indent="-319867" algn="l" defTabSz="1279470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39066" indent="-319867" algn="l" defTabSz="127947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8800" indent="-319867" algn="l" defTabSz="127947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535" indent="-319867" algn="l" defTabSz="127947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58270" indent="-319867" algn="l" defTabSz="127947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98003" indent="-319867" algn="l" defTabSz="127947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37737" indent="-319867" algn="l" defTabSz="127947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7947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35" algn="l" defTabSz="127947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470" algn="l" defTabSz="127947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19202" algn="l" defTabSz="127947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58936" algn="l" defTabSz="127947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98668" algn="l" defTabSz="127947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38403" algn="l" defTabSz="127947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78136" algn="l" defTabSz="127947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17870" algn="l" defTabSz="127947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9372" y="167417"/>
            <a:ext cx="7281850" cy="744751"/>
          </a:xfrm>
          <a:prstGeom prst="rect">
            <a:avLst/>
          </a:prstGeom>
          <a:noFill/>
        </p:spPr>
        <p:txBody>
          <a:bodyPr wrap="none" lIns="127945" tIns="63974" rIns="127945" bIns="63974" rtlCol="0">
            <a:spAutoFit/>
          </a:bodyPr>
          <a:lstStyle/>
          <a:p>
            <a:pPr algn="ctr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Схема организации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Главного управления МЧС России по Республике Марий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3" name="Таблица 1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824462"/>
              </p:ext>
            </p:extLst>
          </p:nvPr>
        </p:nvGraphicFramePr>
        <p:xfrm>
          <a:off x="5199319" y="1504849"/>
          <a:ext cx="2421105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2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2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42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Начальник</a:t>
                      </a:r>
                      <a:r>
                        <a:rPr lang="ru-RU" sz="9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Главного управления</a:t>
                      </a:r>
                      <a:endParaRPr lang="ru-RU" sz="90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6" name="Таблица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392226"/>
              </p:ext>
            </p:extLst>
          </p:nvPr>
        </p:nvGraphicFramePr>
        <p:xfrm>
          <a:off x="5203831" y="2137440"/>
          <a:ext cx="2421105" cy="59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2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4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2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42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Первый заместитель </a:t>
                      </a:r>
                    </a:p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начальник</a:t>
                      </a:r>
                      <a:r>
                        <a:rPr lang="ru-RU" sz="9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 Главного управления</a:t>
                      </a:r>
                      <a:endParaRPr lang="ru-RU" sz="90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7" name="Таблица 1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668321"/>
              </p:ext>
            </p:extLst>
          </p:nvPr>
        </p:nvGraphicFramePr>
        <p:xfrm>
          <a:off x="424137" y="2856384"/>
          <a:ext cx="1224135" cy="873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3687"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Заместитель</a:t>
                      </a:r>
                      <a:r>
                        <a:rPr lang="ru-RU" sz="9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НГУ</a:t>
                      </a:r>
                    </a:p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(по </a:t>
                      </a:r>
                      <a:r>
                        <a:rPr lang="ru-RU" sz="900" dirty="0" err="1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ГОиЗН</a:t>
                      </a:r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 – начальник</a:t>
                      </a:r>
                      <a:r>
                        <a:rPr lang="ru-RU" sz="9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управления</a:t>
                      </a:r>
                      <a:endParaRPr lang="ru-RU" sz="90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888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9" name="Таблица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023317"/>
              </p:ext>
            </p:extLst>
          </p:nvPr>
        </p:nvGraphicFramePr>
        <p:xfrm>
          <a:off x="1936304" y="2856384"/>
          <a:ext cx="1080120" cy="59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5760"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Заместитель НГУ (по ГПС)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0" name="Таблица 1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575240"/>
              </p:ext>
            </p:extLst>
          </p:nvPr>
        </p:nvGraphicFramePr>
        <p:xfrm>
          <a:off x="3484125" y="2865216"/>
          <a:ext cx="111647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2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5760">
                <a:tc gridSpan="5">
                  <a:txBody>
                    <a:bodyPr/>
                    <a:lstStyle/>
                    <a:p>
                      <a:pPr marL="0" marR="0" indent="0" algn="ctr" defTabSz="12794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Заместитель  НГУ - начальник</a:t>
                      </a:r>
                      <a:r>
                        <a:rPr lang="ru-RU" sz="9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управления</a:t>
                      </a:r>
                      <a:endParaRPr lang="ru-RU" sz="90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1" name="Таблица 1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978919"/>
              </p:ext>
            </p:extLst>
          </p:nvPr>
        </p:nvGraphicFramePr>
        <p:xfrm>
          <a:off x="4816625" y="2865216"/>
          <a:ext cx="1656185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Заместитель НГУ (по АКУ)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2" name="Таблица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368985"/>
              </p:ext>
            </p:extLst>
          </p:nvPr>
        </p:nvGraphicFramePr>
        <p:xfrm>
          <a:off x="8630361" y="2865216"/>
          <a:ext cx="180289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5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5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05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Заместитель руководителя ТО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3" name="Таблица 1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033720"/>
              </p:ext>
            </p:extLst>
          </p:nvPr>
        </p:nvGraphicFramePr>
        <p:xfrm>
          <a:off x="10696868" y="2865216"/>
          <a:ext cx="189662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9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93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93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93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016"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Бухгалтер-ревизор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4" name="Таблица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645094"/>
              </p:ext>
            </p:extLst>
          </p:nvPr>
        </p:nvGraphicFramePr>
        <p:xfrm>
          <a:off x="424137" y="4153282"/>
          <a:ext cx="1224135" cy="683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0477"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Управление гражданской обороны и защиты населения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595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5" name="Таблица 1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223396"/>
              </p:ext>
            </p:extLst>
          </p:nvPr>
        </p:nvGraphicFramePr>
        <p:xfrm>
          <a:off x="424136" y="4945370"/>
          <a:ext cx="1233316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2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2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62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2048"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Отдел защиты населения </a:t>
                      </a:r>
                    </a:p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территорий от ЧС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6" name="Таблица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844586"/>
              </p:ext>
            </p:extLst>
          </p:nvPr>
        </p:nvGraphicFramePr>
        <p:xfrm>
          <a:off x="424137" y="5665450"/>
          <a:ext cx="1224135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8032"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Отдел мероприятий гражданской обороны и подготовки населения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7" name="Таблица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09455"/>
              </p:ext>
            </p:extLst>
          </p:nvPr>
        </p:nvGraphicFramePr>
        <p:xfrm>
          <a:off x="424137" y="6544394"/>
          <a:ext cx="1224135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Отдел </a:t>
                      </a:r>
                    </a:p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ИТМРХБМЗ и ПЖН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8" name="Таблица 1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206426"/>
              </p:ext>
            </p:extLst>
          </p:nvPr>
        </p:nvGraphicFramePr>
        <p:xfrm>
          <a:off x="424136" y="7177618"/>
          <a:ext cx="1224135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4628"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Группа</a:t>
                      </a:r>
                    </a:p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прогнозированию ЧС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972"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9" name="Таблица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870103"/>
              </p:ext>
            </p:extLst>
          </p:nvPr>
        </p:nvGraphicFramePr>
        <p:xfrm>
          <a:off x="1864296" y="4153282"/>
          <a:ext cx="122413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Управление </a:t>
                      </a:r>
                    </a:p>
                    <a:p>
                      <a:pPr algn="ctr"/>
                      <a:r>
                        <a:rPr lang="ru-RU" sz="800" dirty="0" err="1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ОПиПАСР</a:t>
                      </a:r>
                      <a:endParaRPr lang="ru-RU" sz="80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0" name="Таблица 1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933006"/>
              </p:ext>
            </p:extLst>
          </p:nvPr>
        </p:nvGraphicFramePr>
        <p:xfrm>
          <a:off x="1864296" y="4801354"/>
          <a:ext cx="1224135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2018"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Отдел организации службы ПСП и АСФ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1" name="Таблица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394072"/>
              </p:ext>
            </p:extLst>
          </p:nvPr>
        </p:nvGraphicFramePr>
        <p:xfrm>
          <a:off x="1864295" y="6131024"/>
          <a:ext cx="1244072" cy="56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9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016"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Отдел организации пожаротушения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2" name="Таблица 1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32707"/>
              </p:ext>
            </p:extLst>
          </p:nvPr>
        </p:nvGraphicFramePr>
        <p:xfrm>
          <a:off x="1864297" y="6779096"/>
          <a:ext cx="1234372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5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5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6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4016"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Отделение ФПС ГПС по обеспечению подготовки и ПСС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30" name="Таблица 10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369477"/>
              </p:ext>
            </p:extLst>
          </p:nvPr>
        </p:nvGraphicFramePr>
        <p:xfrm>
          <a:off x="3304456" y="4153282"/>
          <a:ext cx="1440160" cy="443865"/>
        </p:xfrm>
        <a:graphic>
          <a:graphicData uri="http://schemas.openxmlformats.org/drawingml/2006/table">
            <a:tbl>
              <a:tblPr/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надзорной 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деятельности</a:t>
                      </a:r>
                      <a:r>
                        <a:rPr lang="ru-RU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 </a:t>
                      </a:r>
                      <a:r>
                        <a:rPr lang="ru-RU" sz="8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проф.работы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32" name="Таблица 10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236643"/>
              </p:ext>
            </p:extLst>
          </p:nvPr>
        </p:nvGraphicFramePr>
        <p:xfrm>
          <a:off x="3304457" y="4729346"/>
          <a:ext cx="1440160" cy="443865"/>
        </p:xfrm>
        <a:graphic>
          <a:graphicData uri="http://schemas.openxmlformats.org/drawingml/2006/table">
            <a:tbl>
              <a:tblPr/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организации. надзор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и </a:t>
                      </a:r>
                      <a:r>
                        <a:rPr lang="ru-RU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профилакт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мероприятий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34" name="Таблица 10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011894"/>
              </p:ext>
            </p:extLst>
          </p:nvPr>
        </p:nvGraphicFramePr>
        <p:xfrm>
          <a:off x="3304456" y="5386898"/>
          <a:ext cx="1440160" cy="443865"/>
        </p:xfrm>
        <a:graphic>
          <a:graphicData uri="http://schemas.openxmlformats.org/drawingml/2006/table">
            <a:tbl>
              <a:tblPr/>
              <a:tblGrid>
                <a:gridCol w="171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5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33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административной</a:t>
                      </a:r>
                      <a:r>
                        <a:rPr lang="ru-RU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практики</a:t>
                      </a:r>
                      <a:r>
                        <a:rPr lang="ru-RU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дознания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36" name="Таблица 10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336513"/>
              </p:ext>
            </p:extLst>
          </p:nvPr>
        </p:nvGraphicFramePr>
        <p:xfrm>
          <a:off x="3304456" y="5953482"/>
          <a:ext cx="1440158" cy="443865"/>
        </p:xfrm>
        <a:graphic>
          <a:graphicData uri="http://schemas.openxmlformats.org/drawingml/2006/table">
            <a:tbl>
              <a:tblPr/>
              <a:tblGrid>
                <a:gridCol w="264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42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3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нормативно-технический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38" name="Таблица 10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806836"/>
              </p:ext>
            </p:extLst>
          </p:nvPr>
        </p:nvGraphicFramePr>
        <p:xfrm>
          <a:off x="3304456" y="6529546"/>
          <a:ext cx="1440158" cy="443865"/>
        </p:xfrm>
        <a:graphic>
          <a:graphicData uri="http://schemas.openxmlformats.org/drawingml/2006/table">
            <a:tbl>
              <a:tblPr/>
              <a:tblGrid>
                <a:gridCol w="264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надзорных мероприятий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области ГО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40" name="Таблица 10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721965"/>
              </p:ext>
            </p:extLst>
          </p:nvPr>
        </p:nvGraphicFramePr>
        <p:xfrm>
          <a:off x="3304456" y="7105610"/>
          <a:ext cx="1440160" cy="443865"/>
        </p:xfrm>
        <a:graphic>
          <a:graphicData uri="http://schemas.openxmlformats.org/drawingml/2006/table">
            <a:tbl>
              <a:tblPr/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4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5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Территориальные 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подразделения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НДиПР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42" name="Таблица 10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658012"/>
              </p:ext>
            </p:extLst>
          </p:nvPr>
        </p:nvGraphicFramePr>
        <p:xfrm>
          <a:off x="6910040" y="4222722"/>
          <a:ext cx="1651000" cy="565785"/>
        </p:xfrm>
        <a:graphic>
          <a:graphicData uri="http://schemas.openxmlformats.org/drawingml/2006/table">
            <a:tbl>
              <a:tblPr/>
              <a:tblGrid>
                <a:gridCol w="33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материально-технического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обеспечения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44" name="Таблица 10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835844"/>
              </p:ext>
            </p:extLst>
          </p:nvPr>
        </p:nvGraphicFramePr>
        <p:xfrm>
          <a:off x="6472808" y="4903169"/>
          <a:ext cx="1296145" cy="443865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тылового обеспечения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46" name="Таблица 10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009662"/>
              </p:ext>
            </p:extLst>
          </p:nvPr>
        </p:nvGraphicFramePr>
        <p:xfrm>
          <a:off x="6472808" y="5539424"/>
          <a:ext cx="1296145" cy="443865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технического обеспечения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48" name="Таблица 10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876523"/>
              </p:ext>
            </p:extLst>
          </p:nvPr>
        </p:nvGraphicFramePr>
        <p:xfrm>
          <a:off x="6472808" y="6127305"/>
          <a:ext cx="1296145" cy="565785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ФПС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ГПС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тыл. и </a:t>
                      </a:r>
                      <a:r>
                        <a:rPr lang="ru-RU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техн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 обеспечению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50" name="Таблица 10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54643"/>
              </p:ext>
            </p:extLst>
          </p:nvPr>
        </p:nvGraphicFramePr>
        <p:xfrm>
          <a:off x="6472808" y="6847385"/>
          <a:ext cx="1296145" cy="443865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организации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контрактной службы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52" name="Таблица 10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599833"/>
              </p:ext>
            </p:extLst>
          </p:nvPr>
        </p:nvGraphicFramePr>
        <p:xfrm>
          <a:off x="7856490" y="6772064"/>
          <a:ext cx="1296142" cy="687705"/>
        </p:xfrm>
        <a:graphic>
          <a:graphicData uri="http://schemas.openxmlformats.org/drawingml/2006/table">
            <a:tbl>
              <a:tblPr/>
              <a:tblGrid>
                <a:gridCol w="225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6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33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эксплуатации </a:t>
                      </a:r>
                    </a:p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ремонта зданий, сооружений и развития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инфраструкуры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54" name="Таблица 10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737917"/>
              </p:ext>
            </p:extLst>
          </p:nvPr>
        </p:nvGraphicFramePr>
        <p:xfrm>
          <a:off x="7912969" y="4870794"/>
          <a:ext cx="1152128" cy="565785"/>
        </p:xfrm>
        <a:graphic>
          <a:graphicData uri="http://schemas.openxmlformats.org/drawingml/2006/table">
            <a:tbl>
              <a:tblPr/>
              <a:tblGrid>
                <a:gridCol w="200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6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6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96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медико-психологического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обеспечения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0" name="Таблица 1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111331"/>
              </p:ext>
            </p:extLst>
          </p:nvPr>
        </p:nvGraphicFramePr>
        <p:xfrm>
          <a:off x="7912969" y="5518866"/>
          <a:ext cx="1152128" cy="565785"/>
        </p:xfrm>
        <a:graphic>
          <a:graphicData uri="http://schemas.openxmlformats.org/drawingml/2006/table">
            <a:tbl>
              <a:tblPr/>
              <a:tblGrid>
                <a:gridCol w="200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6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6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96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ФПС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ГПС </a:t>
                      </a:r>
                      <a:endParaRPr lang="ru-RU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автотранспортному обеспечению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2" name="Таблица 1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284910"/>
              </p:ext>
            </p:extLst>
          </p:nvPr>
        </p:nvGraphicFramePr>
        <p:xfrm>
          <a:off x="7912969" y="6166938"/>
          <a:ext cx="1152130" cy="565785"/>
        </p:xfrm>
        <a:graphic>
          <a:graphicData uri="http://schemas.openxmlformats.org/drawingml/2006/table">
            <a:tbl>
              <a:tblPr/>
              <a:tblGrid>
                <a:gridCol w="238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7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70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</a:t>
                      </a:r>
                      <a:r>
                        <a:rPr lang="ru-RU" sz="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экплуатационной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службы и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АХО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4" name="Таблица 1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783211"/>
              </p:ext>
            </p:extLst>
          </p:nvPr>
        </p:nvGraphicFramePr>
        <p:xfrm>
          <a:off x="7905999" y="7533845"/>
          <a:ext cx="1152128" cy="435861"/>
        </p:xfrm>
        <a:graphic>
          <a:graphicData uri="http://schemas.openxmlformats.org/drawingml/2006/table">
            <a:tbl>
              <a:tblPr/>
              <a:tblGrid>
                <a:gridCol w="2006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6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6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96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Материально-технический склад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6" name="Таблица 1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117171"/>
              </p:ext>
            </p:extLst>
          </p:nvPr>
        </p:nvGraphicFramePr>
        <p:xfrm>
          <a:off x="3448472" y="8041714"/>
          <a:ext cx="1197175" cy="743743"/>
        </p:xfrm>
        <a:graphic>
          <a:graphicData uri="http://schemas.openxmlformats.org/drawingml/2006/table">
            <a:tbl>
              <a:tblPr/>
              <a:tblGrid>
                <a:gridCol w="239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4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94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94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593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оперативного планирования, противодействия терроризму </a:t>
                      </a:r>
                    </a:p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обеспечения АТЗ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1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8" name="Таблица 1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427786"/>
              </p:ext>
            </p:extLst>
          </p:nvPr>
        </p:nvGraphicFramePr>
        <p:xfrm>
          <a:off x="4888632" y="4153282"/>
          <a:ext cx="1368153" cy="443865"/>
        </p:xfrm>
        <a:graphic>
          <a:graphicData uri="http://schemas.openxmlformats.org/drawingml/2006/table">
            <a:tbl>
              <a:tblPr/>
              <a:tblGrid>
                <a:gridCol w="288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8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8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безопасности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людей </a:t>
                      </a:r>
                      <a:endParaRPr lang="ru-RU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водных объектах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0" name="Таблица 1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460957"/>
              </p:ext>
            </p:extLst>
          </p:nvPr>
        </p:nvGraphicFramePr>
        <p:xfrm>
          <a:off x="4888632" y="4729346"/>
          <a:ext cx="1368155" cy="352425"/>
        </p:xfrm>
        <a:graphic>
          <a:graphicData uri="http://schemas.openxmlformats.org/drawingml/2006/table">
            <a:tbl>
              <a:tblPr/>
              <a:tblGrid>
                <a:gridCol w="273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24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Центр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ГИМС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2" name="Таблица 1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32133"/>
              </p:ext>
            </p:extLst>
          </p:nvPr>
        </p:nvGraphicFramePr>
        <p:xfrm>
          <a:off x="4888632" y="5233402"/>
          <a:ext cx="1368155" cy="432048"/>
        </p:xfrm>
        <a:graphic>
          <a:graphicData uri="http://schemas.openxmlformats.org/drawingml/2006/table">
            <a:tbl>
              <a:tblPr/>
              <a:tblGrid>
                <a:gridCol w="273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пожарно-спасательный отряд ФПС ГПС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2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188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6" name="Таблица 1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695017"/>
              </p:ext>
            </p:extLst>
          </p:nvPr>
        </p:nvGraphicFramePr>
        <p:xfrm>
          <a:off x="4888632" y="5809466"/>
          <a:ext cx="1368155" cy="481162"/>
        </p:xfrm>
        <a:graphic>
          <a:graphicData uri="http://schemas.openxmlformats.org/drawingml/2006/table">
            <a:tbl>
              <a:tblPr/>
              <a:tblGrid>
                <a:gridCol w="273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472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пожарно-спасательный отряд ФПС ГПС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3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194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445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8" name="Таблица 1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047907"/>
              </p:ext>
            </p:extLst>
          </p:nvPr>
        </p:nvGraphicFramePr>
        <p:xfrm>
          <a:off x="4888633" y="6457538"/>
          <a:ext cx="1368150" cy="352425"/>
        </p:xfrm>
        <a:graphic>
          <a:graphicData uri="http://schemas.openxmlformats.org/drawingml/2006/table">
            <a:tbl>
              <a:tblPr/>
              <a:tblGrid>
                <a:gridCol w="273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6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36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240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СПСЧ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1" name="Таблица 2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827374"/>
              </p:ext>
            </p:extLst>
          </p:nvPr>
        </p:nvGraphicFramePr>
        <p:xfrm>
          <a:off x="4888632" y="6961594"/>
          <a:ext cx="1368155" cy="352425"/>
        </p:xfrm>
        <a:graphic>
          <a:graphicData uri="http://schemas.openxmlformats.org/drawingml/2006/table">
            <a:tbl>
              <a:tblPr/>
              <a:tblGrid>
                <a:gridCol w="273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36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24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ЦУКС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77" name="Таблица 2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419308"/>
              </p:ext>
            </p:extLst>
          </p:nvPr>
        </p:nvGraphicFramePr>
        <p:xfrm>
          <a:off x="5104656" y="7465650"/>
          <a:ext cx="931585" cy="504056"/>
        </p:xfrm>
        <a:graphic>
          <a:graphicData uri="http://schemas.openxmlformats.org/drawingml/2006/table">
            <a:tbl>
              <a:tblPr/>
              <a:tblGrid>
                <a:gridCol w="186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3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3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854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Служба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пожаротушения 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1" name="Таблица 1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691440"/>
              </p:ext>
            </p:extLst>
          </p:nvPr>
        </p:nvGraphicFramePr>
        <p:xfrm>
          <a:off x="5032648" y="8905810"/>
          <a:ext cx="1080120" cy="575310"/>
        </p:xfrm>
        <a:graphic>
          <a:graphicData uri="http://schemas.openxmlformats.org/drawingml/2006/table">
            <a:tbl>
              <a:tblPr/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Группа организации </a:t>
                      </a:r>
                      <a:endParaRPr lang="ru-RU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контроля применения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БАС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3" name="Таблица 1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616051"/>
              </p:ext>
            </p:extLst>
          </p:nvPr>
        </p:nvGraphicFramePr>
        <p:xfrm>
          <a:off x="1864296" y="8041714"/>
          <a:ext cx="1197175" cy="645795"/>
        </p:xfrm>
        <a:graphic>
          <a:graphicData uri="http://schemas.openxmlformats.org/drawingml/2006/table">
            <a:tbl>
              <a:tblPr/>
              <a:tblGrid>
                <a:gridCol w="239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4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94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94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577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мобилизационной</a:t>
                      </a:r>
                      <a:r>
                        <a:rPr lang="ru-RU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подготовки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мобилизации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5" name="Таблица 1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312844"/>
              </p:ext>
            </p:extLst>
          </p:nvPr>
        </p:nvGraphicFramePr>
        <p:xfrm>
          <a:off x="424136" y="8080186"/>
          <a:ext cx="1224135" cy="487680"/>
        </p:xfrm>
        <a:graphic>
          <a:graphicData uri="http://schemas.openxmlformats.org/drawingml/2006/table">
            <a:tbl>
              <a:tblPr/>
              <a:tblGrid>
                <a:gridCol w="244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5996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информационных технологий и связи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8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7" name="Таблица 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75863"/>
              </p:ext>
            </p:extLst>
          </p:nvPr>
        </p:nvGraphicFramePr>
        <p:xfrm>
          <a:off x="5032648" y="8114477"/>
          <a:ext cx="1080120" cy="629575"/>
        </p:xfrm>
        <a:graphic>
          <a:graphicData uri="http://schemas.openxmlformats.org/drawingml/2006/table">
            <a:tbl>
              <a:tblPr/>
              <a:tblGrid>
                <a:gridCol w="216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2248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защиты государственной</a:t>
                      </a:r>
                      <a:r>
                        <a:rPr lang="ru-RU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тайны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81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24" name="Прямоугольник 423"/>
          <p:cNvSpPr/>
          <p:nvPr/>
        </p:nvSpPr>
        <p:spPr>
          <a:xfrm>
            <a:off x="7931151" y="17579976"/>
            <a:ext cx="1866900" cy="1079500"/>
          </a:xfrm>
          <a:prstGeom prst="rect">
            <a:avLst/>
          </a:prstGeom>
          <a:noFill/>
          <a:ln w="317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1100"/>
          </a:p>
        </p:txBody>
      </p:sp>
      <p:graphicFrame>
        <p:nvGraphicFramePr>
          <p:cNvPr id="171" name="Таблица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239128"/>
              </p:ext>
            </p:extLst>
          </p:nvPr>
        </p:nvGraphicFramePr>
        <p:xfrm>
          <a:off x="10995514" y="6835918"/>
          <a:ext cx="1188135" cy="497205"/>
        </p:xfrm>
        <a:graphic>
          <a:graphicData uri="http://schemas.openxmlformats.org/drawingml/2006/table">
            <a:tbl>
              <a:tblPr/>
              <a:tblGrid>
                <a:gridCol w="237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6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76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718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охраны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труда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3" name="Таблица 1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069803"/>
              </p:ext>
            </p:extLst>
          </p:nvPr>
        </p:nvGraphicFramePr>
        <p:xfrm>
          <a:off x="6472808" y="8352624"/>
          <a:ext cx="1208670" cy="321945"/>
        </p:xfrm>
        <a:graphic>
          <a:graphicData uri="http://schemas.openxmlformats.org/drawingml/2006/table">
            <a:tbl>
              <a:tblPr/>
              <a:tblGrid>
                <a:gridCol w="241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Юридический отдел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5" name="Таблица 1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43049"/>
              </p:ext>
            </p:extLst>
          </p:nvPr>
        </p:nvGraphicFramePr>
        <p:xfrm>
          <a:off x="7943962" y="8348389"/>
          <a:ext cx="1208670" cy="687705"/>
        </p:xfrm>
        <a:graphic>
          <a:graphicData uri="http://schemas.openxmlformats.org/drawingml/2006/table">
            <a:tbl>
              <a:tblPr/>
              <a:tblGrid>
                <a:gridCol w="241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804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информации </a:t>
                      </a:r>
                    </a:p>
                    <a:p>
                      <a:pPr algn="ctr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связи с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общественностью</a:t>
                      </a:r>
                    </a:p>
                    <a:p>
                      <a:pPr algn="ctr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(пресс-служба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7" name="Таблица 1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882656"/>
              </p:ext>
            </p:extLst>
          </p:nvPr>
        </p:nvGraphicFramePr>
        <p:xfrm>
          <a:off x="9576887" y="8413847"/>
          <a:ext cx="1208670" cy="565785"/>
        </p:xfrm>
        <a:graphic>
          <a:graphicData uri="http://schemas.openxmlformats.org/drawingml/2006/table">
            <a:tbl>
              <a:tblPr/>
              <a:tblGrid>
                <a:gridCol w="241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endParaRPr lang="ru-RU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административной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работы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9" name="Таблица 1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593474"/>
              </p:ext>
            </p:extLst>
          </p:nvPr>
        </p:nvGraphicFramePr>
        <p:xfrm>
          <a:off x="11037014" y="8370817"/>
          <a:ext cx="1208670" cy="534239"/>
        </p:xfrm>
        <a:graphic>
          <a:graphicData uri="http://schemas.openxmlformats.org/drawingml/2006/table">
            <a:tbl>
              <a:tblPr/>
              <a:tblGrid>
                <a:gridCol w="241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7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821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Группа по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работе</a:t>
                      </a:r>
                    </a:p>
                    <a:p>
                      <a:pPr algn="ctr" fontAlgn="b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обращениями граждан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1" name="Таблица 1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794268"/>
              </p:ext>
            </p:extLst>
          </p:nvPr>
        </p:nvGraphicFramePr>
        <p:xfrm>
          <a:off x="424136" y="8689786"/>
          <a:ext cx="1224135" cy="553841"/>
        </p:xfrm>
        <a:graphic>
          <a:graphicData uri="http://schemas.openxmlformats.org/drawingml/2006/table">
            <a:tbl>
              <a:tblPr/>
              <a:tblGrid>
                <a:gridCol w="244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1959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ФПС ГПС по 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обесп.связи 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0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3" name="Таблица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057654"/>
              </p:ext>
            </p:extLst>
          </p:nvPr>
        </p:nvGraphicFramePr>
        <p:xfrm>
          <a:off x="1864296" y="8761794"/>
          <a:ext cx="1224135" cy="487680"/>
        </p:xfrm>
        <a:graphic>
          <a:graphicData uri="http://schemas.openxmlformats.org/drawingml/2006/table">
            <a:tbl>
              <a:tblPr/>
              <a:tblGrid>
                <a:gridCol w="244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длительного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хранения имущества и техники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85" name="Таблица 1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082177"/>
              </p:ext>
            </p:extLst>
          </p:nvPr>
        </p:nvGraphicFramePr>
        <p:xfrm>
          <a:off x="3448472" y="8884468"/>
          <a:ext cx="1184595" cy="453390"/>
        </p:xfrm>
        <a:graphic>
          <a:graphicData uri="http://schemas.openxmlformats.org/drawingml/2006/table">
            <a:tbl>
              <a:tblPr/>
              <a:tblGrid>
                <a:gridCol w="236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9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9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69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Группа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ФПС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ГПС по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вопросам АТЗ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00" name="Таблица 2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793825"/>
              </p:ext>
            </p:extLst>
          </p:nvPr>
        </p:nvGraphicFramePr>
        <p:xfrm>
          <a:off x="10995514" y="7483990"/>
          <a:ext cx="1188135" cy="565785"/>
        </p:xfrm>
        <a:graphic>
          <a:graphicData uri="http://schemas.openxmlformats.org/drawingml/2006/table">
            <a:tbl>
              <a:tblPr/>
              <a:tblGrid>
                <a:gridCol w="237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6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76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ФПС ГПС по работе с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л/с техники безопасности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24" name="Таблица 3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112985"/>
              </p:ext>
            </p:extLst>
          </p:nvPr>
        </p:nvGraphicFramePr>
        <p:xfrm>
          <a:off x="9353127" y="4196377"/>
          <a:ext cx="1296145" cy="565785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кадровой, воспитательной работы и проф. обучения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48" name="Таблица 3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002531"/>
              </p:ext>
            </p:extLst>
          </p:nvPr>
        </p:nvGraphicFramePr>
        <p:xfrm>
          <a:off x="9353127" y="4844449"/>
          <a:ext cx="1296145" cy="565785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подбора</a:t>
                      </a:r>
                      <a:r>
                        <a:rPr lang="ru-RU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расстановки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кадров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94" name="Таблица 3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576816"/>
              </p:ext>
            </p:extLst>
          </p:nvPr>
        </p:nvGraphicFramePr>
        <p:xfrm>
          <a:off x="9353127" y="5564529"/>
          <a:ext cx="1296145" cy="687705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воспитательной</a:t>
                      </a:r>
                      <a:r>
                        <a:rPr lang="ru-RU" sz="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работы и профессионального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обучения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18" name="Таблица 4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18563"/>
              </p:ext>
            </p:extLst>
          </p:nvPr>
        </p:nvGraphicFramePr>
        <p:xfrm>
          <a:off x="9353127" y="6356617"/>
          <a:ext cx="1296145" cy="565785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ФПС ГПС по кадровой работе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20" name="Таблица 4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299133"/>
              </p:ext>
            </p:extLst>
          </p:nvPr>
        </p:nvGraphicFramePr>
        <p:xfrm>
          <a:off x="9353127" y="7076697"/>
          <a:ext cx="1296145" cy="565785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Группа  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ФПС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ГПС по профилактике </a:t>
                      </a:r>
                      <a:r>
                        <a:rPr lang="ru-RU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корруп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нарушений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23" name="Таблица 4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962750"/>
              </p:ext>
            </p:extLst>
          </p:nvPr>
        </p:nvGraphicFramePr>
        <p:xfrm>
          <a:off x="10937304" y="4220111"/>
          <a:ext cx="1296145" cy="443865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Финансово-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экономический отдел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48" name="Таблица 4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859168"/>
              </p:ext>
            </p:extLst>
          </p:nvPr>
        </p:nvGraphicFramePr>
        <p:xfrm>
          <a:off x="10937304" y="4796175"/>
          <a:ext cx="1296145" cy="365760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планово-экономическое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72" name="Таблица 4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203864"/>
              </p:ext>
            </p:extLst>
          </p:nvPr>
        </p:nvGraphicFramePr>
        <p:xfrm>
          <a:off x="10937304" y="5276663"/>
          <a:ext cx="1296145" cy="487680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бухгалтерского учета и отчетности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96" name="Таблица 4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53346"/>
              </p:ext>
            </p:extLst>
          </p:nvPr>
        </p:nvGraphicFramePr>
        <p:xfrm>
          <a:off x="10937304" y="5913696"/>
          <a:ext cx="1296145" cy="487680"/>
        </p:xfrm>
        <a:graphic>
          <a:graphicData uri="http://schemas.openxmlformats.org/drawingml/2006/table">
            <a:tbl>
              <a:tblPr/>
              <a:tblGrid>
                <a:gridCol w="259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782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начисления денежного довольствия</a:t>
                      </a:r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</a:p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ЗП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 СВ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664" name="Группа 663"/>
          <p:cNvGrpSpPr/>
          <p:nvPr/>
        </p:nvGrpSpPr>
        <p:grpSpPr>
          <a:xfrm>
            <a:off x="352128" y="4081274"/>
            <a:ext cx="1368152" cy="3816424"/>
            <a:chOff x="1432248" y="1560240"/>
            <a:chExt cx="648072" cy="792088"/>
          </a:xfrm>
        </p:grpSpPr>
        <p:cxnSp>
          <p:nvCxnSpPr>
            <p:cNvPr id="661" name="Прямая соединительная линия 660"/>
            <p:cNvCxnSpPr/>
            <p:nvPr/>
          </p:nvCxnSpPr>
          <p:spPr>
            <a:xfrm>
              <a:off x="1432248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Прямая соединительная линия 696"/>
            <p:cNvCxnSpPr/>
            <p:nvPr/>
          </p:nvCxnSpPr>
          <p:spPr>
            <a:xfrm flipH="1">
              <a:off x="1432248" y="1560240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Прямая соединительная линия 698"/>
            <p:cNvCxnSpPr/>
            <p:nvPr/>
          </p:nvCxnSpPr>
          <p:spPr>
            <a:xfrm flipH="1">
              <a:off x="1432248" y="2352328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Прямая соединительная линия 699"/>
            <p:cNvCxnSpPr/>
            <p:nvPr/>
          </p:nvCxnSpPr>
          <p:spPr>
            <a:xfrm>
              <a:off x="2080320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2" name="Группа 701"/>
          <p:cNvGrpSpPr/>
          <p:nvPr/>
        </p:nvGrpSpPr>
        <p:grpSpPr>
          <a:xfrm>
            <a:off x="1809802" y="4081274"/>
            <a:ext cx="1368152" cy="3528392"/>
            <a:chOff x="1432248" y="1560240"/>
            <a:chExt cx="648072" cy="792088"/>
          </a:xfrm>
        </p:grpSpPr>
        <p:cxnSp>
          <p:nvCxnSpPr>
            <p:cNvPr id="703" name="Прямая соединительная линия 702"/>
            <p:cNvCxnSpPr/>
            <p:nvPr/>
          </p:nvCxnSpPr>
          <p:spPr>
            <a:xfrm>
              <a:off x="1432248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Прямая соединительная линия 703"/>
            <p:cNvCxnSpPr/>
            <p:nvPr/>
          </p:nvCxnSpPr>
          <p:spPr>
            <a:xfrm flipH="1">
              <a:off x="1432248" y="1560240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5" name="Прямая соединительная линия 704"/>
            <p:cNvCxnSpPr/>
            <p:nvPr/>
          </p:nvCxnSpPr>
          <p:spPr>
            <a:xfrm flipH="1">
              <a:off x="1432248" y="2352328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6" name="Прямая соединительная линия 705"/>
            <p:cNvCxnSpPr/>
            <p:nvPr/>
          </p:nvCxnSpPr>
          <p:spPr>
            <a:xfrm>
              <a:off x="2080320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7" name="Группа 706"/>
          <p:cNvGrpSpPr/>
          <p:nvPr/>
        </p:nvGrpSpPr>
        <p:grpSpPr>
          <a:xfrm>
            <a:off x="3232448" y="4081274"/>
            <a:ext cx="1584176" cy="3528392"/>
            <a:chOff x="1432248" y="1560240"/>
            <a:chExt cx="648072" cy="792088"/>
          </a:xfrm>
        </p:grpSpPr>
        <p:cxnSp>
          <p:nvCxnSpPr>
            <p:cNvPr id="708" name="Прямая соединительная линия 707"/>
            <p:cNvCxnSpPr/>
            <p:nvPr/>
          </p:nvCxnSpPr>
          <p:spPr>
            <a:xfrm>
              <a:off x="1432248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9" name="Прямая соединительная линия 708"/>
            <p:cNvCxnSpPr/>
            <p:nvPr/>
          </p:nvCxnSpPr>
          <p:spPr>
            <a:xfrm flipH="1">
              <a:off x="1432248" y="1560240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0" name="Прямая соединительная линия 709"/>
            <p:cNvCxnSpPr/>
            <p:nvPr/>
          </p:nvCxnSpPr>
          <p:spPr>
            <a:xfrm flipH="1">
              <a:off x="1432248" y="2352328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1" name="Прямая соединительная линия 710"/>
            <p:cNvCxnSpPr/>
            <p:nvPr/>
          </p:nvCxnSpPr>
          <p:spPr>
            <a:xfrm>
              <a:off x="2080320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2" name="Группа 711"/>
          <p:cNvGrpSpPr/>
          <p:nvPr/>
        </p:nvGrpSpPr>
        <p:grpSpPr>
          <a:xfrm>
            <a:off x="359049" y="7969706"/>
            <a:ext cx="1368152" cy="1332148"/>
            <a:chOff x="1432248" y="1560240"/>
            <a:chExt cx="648072" cy="792088"/>
          </a:xfrm>
        </p:grpSpPr>
        <p:cxnSp>
          <p:nvCxnSpPr>
            <p:cNvPr id="713" name="Прямая соединительная линия 712"/>
            <p:cNvCxnSpPr/>
            <p:nvPr/>
          </p:nvCxnSpPr>
          <p:spPr>
            <a:xfrm>
              <a:off x="1432248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4" name="Прямая соединительная линия 713"/>
            <p:cNvCxnSpPr/>
            <p:nvPr/>
          </p:nvCxnSpPr>
          <p:spPr>
            <a:xfrm flipH="1">
              <a:off x="1432248" y="1560240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5" name="Прямая соединительная линия 714"/>
            <p:cNvCxnSpPr/>
            <p:nvPr/>
          </p:nvCxnSpPr>
          <p:spPr>
            <a:xfrm flipH="1">
              <a:off x="1432248" y="2352328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6" name="Прямая соединительная линия 715"/>
            <p:cNvCxnSpPr/>
            <p:nvPr/>
          </p:nvCxnSpPr>
          <p:spPr>
            <a:xfrm>
              <a:off x="2080320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" name="Группа 716"/>
          <p:cNvGrpSpPr/>
          <p:nvPr/>
        </p:nvGrpSpPr>
        <p:grpSpPr>
          <a:xfrm>
            <a:off x="1809802" y="7969706"/>
            <a:ext cx="1368152" cy="1332148"/>
            <a:chOff x="1432248" y="1560240"/>
            <a:chExt cx="648072" cy="792088"/>
          </a:xfrm>
        </p:grpSpPr>
        <p:cxnSp>
          <p:nvCxnSpPr>
            <p:cNvPr id="718" name="Прямая соединительная линия 717"/>
            <p:cNvCxnSpPr/>
            <p:nvPr/>
          </p:nvCxnSpPr>
          <p:spPr>
            <a:xfrm>
              <a:off x="1432248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9" name="Прямая соединительная линия 718"/>
            <p:cNvCxnSpPr/>
            <p:nvPr/>
          </p:nvCxnSpPr>
          <p:spPr>
            <a:xfrm flipH="1">
              <a:off x="1432248" y="1560240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Прямая соединительная линия 719"/>
            <p:cNvCxnSpPr/>
            <p:nvPr/>
          </p:nvCxnSpPr>
          <p:spPr>
            <a:xfrm flipH="1">
              <a:off x="1432248" y="2352328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1" name="Прямая соединительная линия 720"/>
            <p:cNvCxnSpPr/>
            <p:nvPr/>
          </p:nvCxnSpPr>
          <p:spPr>
            <a:xfrm>
              <a:off x="2080320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2" name="Группа 721"/>
          <p:cNvGrpSpPr/>
          <p:nvPr/>
        </p:nvGrpSpPr>
        <p:grpSpPr>
          <a:xfrm>
            <a:off x="3340460" y="7974617"/>
            <a:ext cx="1368152" cy="1435250"/>
            <a:chOff x="1432248" y="1560240"/>
            <a:chExt cx="648072" cy="792088"/>
          </a:xfrm>
        </p:grpSpPr>
        <p:cxnSp>
          <p:nvCxnSpPr>
            <p:cNvPr id="723" name="Прямая соединительная линия 722"/>
            <p:cNvCxnSpPr/>
            <p:nvPr/>
          </p:nvCxnSpPr>
          <p:spPr>
            <a:xfrm>
              <a:off x="1432248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4" name="Прямая соединительная линия 723"/>
            <p:cNvCxnSpPr/>
            <p:nvPr/>
          </p:nvCxnSpPr>
          <p:spPr>
            <a:xfrm flipH="1">
              <a:off x="1432248" y="1560240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5" name="Прямая соединительная линия 724"/>
            <p:cNvCxnSpPr/>
            <p:nvPr/>
          </p:nvCxnSpPr>
          <p:spPr>
            <a:xfrm flipH="1">
              <a:off x="1432248" y="2352328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6" name="Прямая соединительная линия 725"/>
            <p:cNvCxnSpPr/>
            <p:nvPr/>
          </p:nvCxnSpPr>
          <p:spPr>
            <a:xfrm>
              <a:off x="2080320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2" name="Группа 731"/>
          <p:cNvGrpSpPr/>
          <p:nvPr/>
        </p:nvGrpSpPr>
        <p:grpSpPr>
          <a:xfrm>
            <a:off x="6400799" y="4124370"/>
            <a:ext cx="2751833" cy="4058791"/>
            <a:chOff x="1432248" y="1560240"/>
            <a:chExt cx="648072" cy="792088"/>
          </a:xfrm>
        </p:grpSpPr>
        <p:cxnSp>
          <p:nvCxnSpPr>
            <p:cNvPr id="733" name="Прямая соединительная линия 732"/>
            <p:cNvCxnSpPr/>
            <p:nvPr/>
          </p:nvCxnSpPr>
          <p:spPr>
            <a:xfrm>
              <a:off x="1432248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4" name="Прямая соединительная линия 733"/>
            <p:cNvCxnSpPr/>
            <p:nvPr/>
          </p:nvCxnSpPr>
          <p:spPr>
            <a:xfrm flipH="1">
              <a:off x="1432248" y="1560240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5" name="Прямая соединительная линия 734"/>
            <p:cNvCxnSpPr/>
            <p:nvPr/>
          </p:nvCxnSpPr>
          <p:spPr>
            <a:xfrm flipH="1">
              <a:off x="1432248" y="2352328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6" name="Прямая соединительная линия 735"/>
            <p:cNvCxnSpPr/>
            <p:nvPr/>
          </p:nvCxnSpPr>
          <p:spPr>
            <a:xfrm>
              <a:off x="2080320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7" name="Группа 736"/>
          <p:cNvGrpSpPr/>
          <p:nvPr/>
        </p:nvGrpSpPr>
        <p:grpSpPr>
          <a:xfrm>
            <a:off x="9281120" y="4124370"/>
            <a:ext cx="1440159" cy="3600400"/>
            <a:chOff x="1432248" y="1560240"/>
            <a:chExt cx="648072" cy="792088"/>
          </a:xfrm>
        </p:grpSpPr>
        <p:cxnSp>
          <p:nvCxnSpPr>
            <p:cNvPr id="738" name="Прямая соединительная линия 737"/>
            <p:cNvCxnSpPr/>
            <p:nvPr/>
          </p:nvCxnSpPr>
          <p:spPr>
            <a:xfrm>
              <a:off x="1432248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9" name="Прямая соединительная линия 738"/>
            <p:cNvCxnSpPr/>
            <p:nvPr/>
          </p:nvCxnSpPr>
          <p:spPr>
            <a:xfrm flipH="1">
              <a:off x="1432248" y="1560240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0" name="Прямая соединительная линия 739"/>
            <p:cNvCxnSpPr/>
            <p:nvPr/>
          </p:nvCxnSpPr>
          <p:spPr>
            <a:xfrm flipH="1">
              <a:off x="1432248" y="2352328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1" name="Прямая соединительная линия 740"/>
            <p:cNvCxnSpPr/>
            <p:nvPr/>
          </p:nvCxnSpPr>
          <p:spPr>
            <a:xfrm>
              <a:off x="2080320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2" name="Группа 741"/>
          <p:cNvGrpSpPr/>
          <p:nvPr/>
        </p:nvGrpSpPr>
        <p:grpSpPr>
          <a:xfrm>
            <a:off x="10923506" y="6744118"/>
            <a:ext cx="1322178" cy="1387944"/>
            <a:chOff x="1432248" y="1560240"/>
            <a:chExt cx="648072" cy="792088"/>
          </a:xfrm>
        </p:grpSpPr>
        <p:cxnSp>
          <p:nvCxnSpPr>
            <p:cNvPr id="743" name="Прямая соединительная линия 742"/>
            <p:cNvCxnSpPr/>
            <p:nvPr/>
          </p:nvCxnSpPr>
          <p:spPr>
            <a:xfrm>
              <a:off x="1432248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4" name="Прямая соединительная линия 743"/>
            <p:cNvCxnSpPr/>
            <p:nvPr/>
          </p:nvCxnSpPr>
          <p:spPr>
            <a:xfrm flipH="1">
              <a:off x="1432248" y="1560240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5" name="Прямая соединительная линия 744"/>
            <p:cNvCxnSpPr/>
            <p:nvPr/>
          </p:nvCxnSpPr>
          <p:spPr>
            <a:xfrm flipH="1">
              <a:off x="1432248" y="2352328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6" name="Прямая соединительная линия 745"/>
            <p:cNvCxnSpPr/>
            <p:nvPr/>
          </p:nvCxnSpPr>
          <p:spPr>
            <a:xfrm>
              <a:off x="2080320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7" name="Группа 746"/>
          <p:cNvGrpSpPr/>
          <p:nvPr/>
        </p:nvGrpSpPr>
        <p:grpSpPr>
          <a:xfrm>
            <a:off x="10863734" y="4138805"/>
            <a:ext cx="1441722" cy="2385562"/>
            <a:chOff x="1432248" y="1560240"/>
            <a:chExt cx="648072" cy="792088"/>
          </a:xfrm>
        </p:grpSpPr>
        <p:cxnSp>
          <p:nvCxnSpPr>
            <p:cNvPr id="748" name="Прямая соединительная линия 747"/>
            <p:cNvCxnSpPr/>
            <p:nvPr/>
          </p:nvCxnSpPr>
          <p:spPr>
            <a:xfrm>
              <a:off x="1432248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9" name="Прямая соединительная линия 748"/>
            <p:cNvCxnSpPr/>
            <p:nvPr/>
          </p:nvCxnSpPr>
          <p:spPr>
            <a:xfrm flipH="1">
              <a:off x="1432248" y="1560240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0" name="Прямая соединительная линия 749"/>
            <p:cNvCxnSpPr/>
            <p:nvPr/>
          </p:nvCxnSpPr>
          <p:spPr>
            <a:xfrm flipH="1">
              <a:off x="1432248" y="2352328"/>
              <a:ext cx="64807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1" name="Прямая соединительная линия 750"/>
            <p:cNvCxnSpPr/>
            <p:nvPr/>
          </p:nvCxnSpPr>
          <p:spPr>
            <a:xfrm>
              <a:off x="2080320" y="1560240"/>
              <a:ext cx="0" cy="7920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752" name="Таблица 7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448637"/>
              </p:ext>
            </p:extLst>
          </p:nvPr>
        </p:nvGraphicFramePr>
        <p:xfrm>
          <a:off x="6400799" y="3792488"/>
          <a:ext cx="5904657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4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ПОДРАЗДЕЛЕНИЯ</a:t>
                      </a:r>
                      <a:r>
                        <a:rPr lang="ru-RU" sz="8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ОБЕСПЕЧЕНИЯ</a:t>
                      </a:r>
                      <a:endParaRPr lang="ru-RU" sz="80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53" name="Таблица 7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79821"/>
              </p:ext>
            </p:extLst>
          </p:nvPr>
        </p:nvGraphicFramePr>
        <p:xfrm>
          <a:off x="371153" y="3792488"/>
          <a:ext cx="5904657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4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 ПОДРАЗДЕЛЕНИЯ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638201"/>
              </p:ext>
            </p:extLst>
          </p:nvPr>
        </p:nvGraphicFramePr>
        <p:xfrm>
          <a:off x="6472808" y="7438090"/>
          <a:ext cx="1263380" cy="443865"/>
        </p:xfrm>
        <a:graphic>
          <a:graphicData uri="http://schemas.openxmlformats.org/drawingml/2006/table">
            <a:tbl>
              <a:tblPr/>
              <a:tblGrid>
                <a:gridCol w="252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26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Отделение ФПС 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ГПС</a:t>
                      </a:r>
                      <a:b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контрактной работе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3" name="Таблица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933427"/>
              </p:ext>
            </p:extLst>
          </p:nvPr>
        </p:nvGraphicFramePr>
        <p:xfrm>
          <a:off x="6760840" y="2856384"/>
          <a:ext cx="1656185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Помощник НГУ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4" name="Таблица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996529"/>
              </p:ext>
            </p:extLst>
          </p:nvPr>
        </p:nvGraphicFramePr>
        <p:xfrm>
          <a:off x="1881810" y="5450636"/>
          <a:ext cx="1224135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2018"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Группа координации</a:t>
                      </a:r>
                      <a:r>
                        <a:rPr lang="ru-RU" sz="8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деятельности АСФ</a:t>
                      </a:r>
                      <a:endParaRPr lang="ru-RU" sz="800" dirty="0" smtClean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1" name="Прямая соединительная линия 10"/>
          <p:cNvCxnSpPr>
            <a:endCxn id="134" idx="0"/>
          </p:cNvCxnSpPr>
          <p:nvPr/>
        </p:nvCxnSpPr>
        <p:spPr>
          <a:xfrm flipH="1">
            <a:off x="2493877" y="5345509"/>
            <a:ext cx="2" cy="1051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>
            <a:stCxn id="1050" idx="2"/>
          </p:cNvCxnSpPr>
          <p:nvPr/>
        </p:nvCxnSpPr>
        <p:spPr>
          <a:xfrm>
            <a:off x="7120880" y="7291250"/>
            <a:ext cx="0" cy="1459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758060"/>
              </p:ext>
            </p:extLst>
          </p:nvPr>
        </p:nvGraphicFramePr>
        <p:xfrm>
          <a:off x="10289232" y="912168"/>
          <a:ext cx="2441374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32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300">
                <a:tc gridSpan="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Всего по штатному расписанию: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26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Военнослужащие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26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Сотрудники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ФПС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551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26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ФГГС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26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Работники ФПС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731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3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Работники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98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415</Words>
  <Application>Microsoft Office PowerPoint</Application>
  <PresentationFormat>A3 (297x420 мм)</PresentationFormat>
  <Paragraphs>364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ruk108</dc:creator>
  <cp:lastModifiedBy>ruk108</cp:lastModifiedBy>
  <cp:revision>55</cp:revision>
  <dcterms:modified xsi:type="dcterms:W3CDTF">2021-10-13T05:11:11Z</dcterms:modified>
</cp:coreProperties>
</file>